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1"/>
  </p:sldMasterIdLst>
  <p:notesMasterIdLst>
    <p:notesMasterId r:id="rId53"/>
  </p:notesMasterIdLst>
  <p:handoutMasterIdLst>
    <p:handoutMasterId r:id="rId54"/>
  </p:handoutMasterIdLst>
  <p:sldIdLst>
    <p:sldId id="321" r:id="rId2"/>
    <p:sldId id="354" r:id="rId3"/>
    <p:sldId id="338" r:id="rId4"/>
    <p:sldId id="513" r:id="rId5"/>
    <p:sldId id="530" r:id="rId6"/>
    <p:sldId id="515" r:id="rId7"/>
    <p:sldId id="520" r:id="rId8"/>
    <p:sldId id="567" r:id="rId9"/>
    <p:sldId id="568" r:id="rId10"/>
    <p:sldId id="522" r:id="rId11"/>
    <p:sldId id="517" r:id="rId12"/>
    <p:sldId id="561" r:id="rId13"/>
    <p:sldId id="523" r:id="rId14"/>
    <p:sldId id="524" r:id="rId15"/>
    <p:sldId id="552" r:id="rId16"/>
    <p:sldId id="518" r:id="rId17"/>
    <p:sldId id="525" r:id="rId18"/>
    <p:sldId id="531" r:id="rId19"/>
    <p:sldId id="554" r:id="rId20"/>
    <p:sldId id="553" r:id="rId21"/>
    <p:sldId id="543" r:id="rId22"/>
    <p:sldId id="544" r:id="rId23"/>
    <p:sldId id="545" r:id="rId24"/>
    <p:sldId id="546" r:id="rId25"/>
    <p:sldId id="566" r:id="rId26"/>
    <p:sldId id="547" r:id="rId27"/>
    <p:sldId id="548" r:id="rId28"/>
    <p:sldId id="549" r:id="rId29"/>
    <p:sldId id="550" r:id="rId30"/>
    <p:sldId id="551" r:id="rId31"/>
    <p:sldId id="559" r:id="rId32"/>
    <p:sldId id="569" r:id="rId33"/>
    <p:sldId id="424" r:id="rId34"/>
    <p:sldId id="570" r:id="rId35"/>
    <p:sldId id="532" r:id="rId36"/>
    <p:sldId id="533" r:id="rId37"/>
    <p:sldId id="539" r:id="rId38"/>
    <p:sldId id="562" r:id="rId39"/>
    <p:sldId id="534" r:id="rId40"/>
    <p:sldId id="563" r:id="rId41"/>
    <p:sldId id="556" r:id="rId42"/>
    <p:sldId id="535" r:id="rId43"/>
    <p:sldId id="564" r:id="rId44"/>
    <p:sldId id="565" r:id="rId45"/>
    <p:sldId id="537" r:id="rId46"/>
    <p:sldId id="540" r:id="rId47"/>
    <p:sldId id="541" r:id="rId48"/>
    <p:sldId id="542" r:id="rId49"/>
    <p:sldId id="538" r:id="rId50"/>
    <p:sldId id="558" r:id="rId51"/>
    <p:sldId id="557" r:id="rId52"/>
  </p:sldIdLst>
  <p:sldSz cx="11879263" cy="7921625"/>
  <p:notesSz cx="7099300" cy="10234613"/>
  <p:custDataLst>
    <p:tags r:id="rId55"/>
  </p:custDataLst>
  <p:defaultTextStyle>
    <a:defPPr>
      <a:defRPr lang="en-US"/>
    </a:defPPr>
    <a:lvl1pPr algn="ctr" rtl="0" fontAlgn="base">
      <a:spcBef>
        <a:spcPct val="0"/>
      </a:spcBef>
      <a:spcAft>
        <a:spcPct val="0"/>
      </a:spcAft>
      <a:defRPr sz="1500" kern="1200">
        <a:solidFill>
          <a:schemeClr val="tx2"/>
        </a:solidFill>
        <a:latin typeface="Tempus Sans ITC" pitchFamily="82" charset="0"/>
        <a:ea typeface="+mn-ea"/>
        <a:cs typeface="+mn-cs"/>
      </a:defRPr>
    </a:lvl1pPr>
    <a:lvl2pPr marL="565561" algn="ctr" rtl="0" fontAlgn="base">
      <a:spcBef>
        <a:spcPct val="0"/>
      </a:spcBef>
      <a:spcAft>
        <a:spcPct val="0"/>
      </a:spcAft>
      <a:defRPr sz="1500" kern="1200">
        <a:solidFill>
          <a:schemeClr val="tx2"/>
        </a:solidFill>
        <a:latin typeface="Tempus Sans ITC" pitchFamily="82" charset="0"/>
        <a:ea typeface="+mn-ea"/>
        <a:cs typeface="+mn-cs"/>
      </a:defRPr>
    </a:lvl2pPr>
    <a:lvl3pPr marL="1131126" algn="ctr" rtl="0" fontAlgn="base">
      <a:spcBef>
        <a:spcPct val="0"/>
      </a:spcBef>
      <a:spcAft>
        <a:spcPct val="0"/>
      </a:spcAft>
      <a:defRPr sz="1500" kern="1200">
        <a:solidFill>
          <a:schemeClr val="tx2"/>
        </a:solidFill>
        <a:latin typeface="Tempus Sans ITC" pitchFamily="82" charset="0"/>
        <a:ea typeface="+mn-ea"/>
        <a:cs typeface="+mn-cs"/>
      </a:defRPr>
    </a:lvl3pPr>
    <a:lvl4pPr marL="1696685" algn="ctr" rtl="0" fontAlgn="base">
      <a:spcBef>
        <a:spcPct val="0"/>
      </a:spcBef>
      <a:spcAft>
        <a:spcPct val="0"/>
      </a:spcAft>
      <a:defRPr sz="1500" kern="1200">
        <a:solidFill>
          <a:schemeClr val="tx2"/>
        </a:solidFill>
        <a:latin typeface="Tempus Sans ITC" pitchFamily="82" charset="0"/>
        <a:ea typeface="+mn-ea"/>
        <a:cs typeface="+mn-cs"/>
      </a:defRPr>
    </a:lvl4pPr>
    <a:lvl5pPr marL="2262251" algn="ctr" rtl="0" fontAlgn="base">
      <a:spcBef>
        <a:spcPct val="0"/>
      </a:spcBef>
      <a:spcAft>
        <a:spcPct val="0"/>
      </a:spcAft>
      <a:defRPr sz="1500" kern="1200">
        <a:solidFill>
          <a:schemeClr val="tx2"/>
        </a:solidFill>
        <a:latin typeface="Tempus Sans ITC" pitchFamily="82" charset="0"/>
        <a:ea typeface="+mn-ea"/>
        <a:cs typeface="+mn-cs"/>
      </a:defRPr>
    </a:lvl5pPr>
    <a:lvl6pPr marL="2827813" algn="l" defTabSz="1131126" rtl="0" eaLnBrk="1" latinLnBrk="0" hangingPunct="1">
      <a:defRPr sz="1500" kern="1200">
        <a:solidFill>
          <a:schemeClr val="tx2"/>
        </a:solidFill>
        <a:latin typeface="Tempus Sans ITC" pitchFamily="82" charset="0"/>
        <a:ea typeface="+mn-ea"/>
        <a:cs typeface="+mn-cs"/>
      </a:defRPr>
    </a:lvl6pPr>
    <a:lvl7pPr marL="3393374" algn="l" defTabSz="1131126" rtl="0" eaLnBrk="1" latinLnBrk="0" hangingPunct="1">
      <a:defRPr sz="1500" kern="1200">
        <a:solidFill>
          <a:schemeClr val="tx2"/>
        </a:solidFill>
        <a:latin typeface="Tempus Sans ITC" pitchFamily="82" charset="0"/>
        <a:ea typeface="+mn-ea"/>
        <a:cs typeface="+mn-cs"/>
      </a:defRPr>
    </a:lvl7pPr>
    <a:lvl8pPr marL="3958938" algn="l" defTabSz="1131126" rtl="0" eaLnBrk="1" latinLnBrk="0" hangingPunct="1">
      <a:defRPr sz="1500" kern="1200">
        <a:solidFill>
          <a:schemeClr val="tx2"/>
        </a:solidFill>
        <a:latin typeface="Tempus Sans ITC" pitchFamily="82" charset="0"/>
        <a:ea typeface="+mn-ea"/>
        <a:cs typeface="+mn-cs"/>
      </a:defRPr>
    </a:lvl8pPr>
    <a:lvl9pPr marL="4524504" algn="l" defTabSz="1131126" rtl="0" eaLnBrk="1" latinLnBrk="0" hangingPunct="1">
      <a:defRPr sz="1500" kern="1200">
        <a:solidFill>
          <a:schemeClr val="tx2"/>
        </a:solidFill>
        <a:latin typeface="Tempus Sans ITC" pitchFamily="82" charset="0"/>
        <a:ea typeface="+mn-ea"/>
        <a:cs typeface="+mn-cs"/>
      </a:defRPr>
    </a:lvl9pPr>
  </p:defaultTextStyle>
  <p:extLst>
    <p:ext uri="{EFAFB233-063F-42B5-8137-9DF3F51BA10A}">
      <p15:sldGuideLst xmlns:p15="http://schemas.microsoft.com/office/powerpoint/2012/main">
        <p15:guide id="1" orient="horz" pos="2495">
          <p15:clr>
            <a:srgbClr val="A4A3A4"/>
          </p15:clr>
        </p15:guide>
        <p15:guide id="2" pos="3742">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notes" scaleToFitPaper="1"/>
  <p:showPr showNarration="1">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CC9900"/>
    <a:srgbClr val="FFFF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580"/>
    <p:restoredTop sz="74796" autoAdjust="0"/>
  </p:normalViewPr>
  <p:slideViewPr>
    <p:cSldViewPr>
      <p:cViewPr varScale="1">
        <p:scale>
          <a:sx n="111" d="100"/>
          <a:sy n="111" d="100"/>
        </p:scale>
        <p:origin x="3048" y="192"/>
      </p:cViewPr>
      <p:guideLst>
        <p:guide orient="horz" pos="2495"/>
        <p:guide pos="3742"/>
      </p:guideLst>
    </p:cSldViewPr>
  </p:slideViewPr>
  <p:notesTextViewPr>
    <p:cViewPr>
      <p:scale>
        <a:sx n="125" d="100"/>
        <a:sy n="125" d="100"/>
      </p:scale>
      <p:origin x="0" y="0"/>
    </p:cViewPr>
  </p:notesTextViewPr>
  <p:sorterViewPr>
    <p:cViewPr>
      <p:scale>
        <a:sx n="100" d="100"/>
        <a:sy n="100" d="100"/>
      </p:scale>
      <p:origin x="0" y="24221"/>
    </p:cViewPr>
  </p:sorterViewPr>
  <p:notesViewPr>
    <p:cSldViewPr>
      <p:cViewPr varScale="1">
        <p:scale>
          <a:sx n="86" d="100"/>
          <a:sy n="86" d="100"/>
        </p:scale>
        <p:origin x="4504" y="23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gs" Target="tags/tag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5570" name="Rectangle 2"/>
          <p:cNvSpPr>
            <a:spLocks noGrp="1" noChangeArrowheads="1"/>
          </p:cNvSpPr>
          <p:nvPr>
            <p:ph type="hdr" sz="quarter"/>
          </p:nvPr>
        </p:nvSpPr>
        <p:spPr bwMode="auto">
          <a:xfrm>
            <a:off x="0" y="0"/>
            <a:ext cx="3076363" cy="510332"/>
          </a:xfrm>
          <a:prstGeom prst="rect">
            <a:avLst/>
          </a:prstGeom>
          <a:noFill/>
          <a:ln w="9525">
            <a:noFill/>
            <a:miter lim="800000"/>
            <a:headEnd/>
            <a:tailEnd/>
          </a:ln>
          <a:effectLst/>
        </p:spPr>
        <p:txBody>
          <a:bodyPr vert="horz" wrap="square" lIns="97335" tIns="48668" rIns="97335" bIns="48668" numCol="1" anchor="t" anchorCtr="0" compatLnSpc="1">
            <a:prstTxWarp prst="textNoShape">
              <a:avLst/>
            </a:prstTxWarp>
          </a:bodyPr>
          <a:lstStyle>
            <a:lvl1pPr algn="l" defTabSz="972546">
              <a:defRPr sz="1100">
                <a:solidFill>
                  <a:schemeClr val="tx1"/>
                </a:solidFill>
                <a:latin typeface="Arial" charset="0"/>
              </a:defRPr>
            </a:lvl1pPr>
          </a:lstStyle>
          <a:p>
            <a:endParaRPr lang="en-US"/>
          </a:p>
        </p:txBody>
      </p:sp>
      <p:sp>
        <p:nvSpPr>
          <p:cNvPr id="365571" name="Rectangle 3"/>
          <p:cNvSpPr>
            <a:spLocks noGrp="1" noChangeArrowheads="1"/>
          </p:cNvSpPr>
          <p:nvPr>
            <p:ph type="dt" sz="quarter" idx="1"/>
          </p:nvPr>
        </p:nvSpPr>
        <p:spPr bwMode="auto">
          <a:xfrm>
            <a:off x="4021294" y="0"/>
            <a:ext cx="3076363" cy="510332"/>
          </a:xfrm>
          <a:prstGeom prst="rect">
            <a:avLst/>
          </a:prstGeom>
          <a:noFill/>
          <a:ln w="9525">
            <a:noFill/>
            <a:miter lim="800000"/>
            <a:headEnd/>
            <a:tailEnd/>
          </a:ln>
          <a:effectLst/>
        </p:spPr>
        <p:txBody>
          <a:bodyPr vert="horz" wrap="square" lIns="97335" tIns="48668" rIns="97335" bIns="48668" numCol="1" anchor="t" anchorCtr="0" compatLnSpc="1">
            <a:prstTxWarp prst="textNoShape">
              <a:avLst/>
            </a:prstTxWarp>
          </a:bodyPr>
          <a:lstStyle>
            <a:lvl1pPr algn="r" defTabSz="972546">
              <a:defRPr sz="1100">
                <a:solidFill>
                  <a:schemeClr val="tx1"/>
                </a:solidFill>
                <a:latin typeface="Arial" charset="0"/>
              </a:defRPr>
            </a:lvl1pPr>
          </a:lstStyle>
          <a:p>
            <a:endParaRPr lang="en-US"/>
          </a:p>
        </p:txBody>
      </p:sp>
      <p:sp>
        <p:nvSpPr>
          <p:cNvPr id="365572" name="Rectangle 4"/>
          <p:cNvSpPr>
            <a:spLocks noGrp="1" noChangeArrowheads="1"/>
          </p:cNvSpPr>
          <p:nvPr>
            <p:ph type="ftr" sz="quarter" idx="2"/>
          </p:nvPr>
        </p:nvSpPr>
        <p:spPr bwMode="auto">
          <a:xfrm>
            <a:off x="0" y="9722534"/>
            <a:ext cx="3076363" cy="510332"/>
          </a:xfrm>
          <a:prstGeom prst="rect">
            <a:avLst/>
          </a:prstGeom>
          <a:noFill/>
          <a:ln w="9525">
            <a:noFill/>
            <a:miter lim="800000"/>
            <a:headEnd/>
            <a:tailEnd/>
          </a:ln>
          <a:effectLst/>
        </p:spPr>
        <p:txBody>
          <a:bodyPr vert="horz" wrap="square" lIns="97335" tIns="48668" rIns="97335" bIns="48668" numCol="1" anchor="b" anchorCtr="0" compatLnSpc="1">
            <a:prstTxWarp prst="textNoShape">
              <a:avLst/>
            </a:prstTxWarp>
          </a:bodyPr>
          <a:lstStyle>
            <a:lvl1pPr algn="l" defTabSz="972546">
              <a:defRPr sz="1100">
                <a:solidFill>
                  <a:schemeClr val="tx1"/>
                </a:solidFill>
                <a:latin typeface="Arial" charset="0"/>
              </a:defRPr>
            </a:lvl1pPr>
          </a:lstStyle>
          <a:p>
            <a:endParaRPr lang="en-US"/>
          </a:p>
        </p:txBody>
      </p:sp>
      <p:sp>
        <p:nvSpPr>
          <p:cNvPr id="365573" name="Rectangle 5"/>
          <p:cNvSpPr>
            <a:spLocks noGrp="1" noChangeArrowheads="1"/>
          </p:cNvSpPr>
          <p:nvPr>
            <p:ph type="sldNum" sz="quarter" idx="3"/>
          </p:nvPr>
        </p:nvSpPr>
        <p:spPr bwMode="auto">
          <a:xfrm>
            <a:off x="4021294" y="9722534"/>
            <a:ext cx="3076363" cy="510332"/>
          </a:xfrm>
          <a:prstGeom prst="rect">
            <a:avLst/>
          </a:prstGeom>
          <a:noFill/>
          <a:ln w="9525">
            <a:noFill/>
            <a:miter lim="800000"/>
            <a:headEnd/>
            <a:tailEnd/>
          </a:ln>
          <a:effectLst/>
        </p:spPr>
        <p:txBody>
          <a:bodyPr vert="horz" wrap="square" lIns="97335" tIns="48668" rIns="97335" bIns="48668" numCol="1" anchor="b" anchorCtr="0" compatLnSpc="1">
            <a:prstTxWarp prst="textNoShape">
              <a:avLst/>
            </a:prstTxWarp>
          </a:bodyPr>
          <a:lstStyle>
            <a:lvl1pPr algn="r" defTabSz="972546">
              <a:defRPr sz="1100">
                <a:solidFill>
                  <a:schemeClr val="tx1"/>
                </a:solidFill>
                <a:latin typeface="Arial" charset="0"/>
              </a:defRPr>
            </a:lvl1pPr>
          </a:lstStyle>
          <a:p>
            <a:fld id="{2D8CA0BC-0227-4EC0-BFD0-03DE60C18AD2}" type="slidenum">
              <a:rPr lang="en-US"/>
              <a:pPr/>
              <a:t>‹#›</a:t>
            </a:fld>
            <a:endParaRPr lang="en-US"/>
          </a:p>
        </p:txBody>
      </p:sp>
    </p:spTree>
    <p:extLst>
      <p:ext uri="{BB962C8B-B14F-4D97-AF65-F5344CB8AC3E}">
        <p14:creationId xmlns:p14="http://schemas.microsoft.com/office/powerpoint/2010/main" val="27097454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8050" name="Rectangle 2"/>
          <p:cNvSpPr>
            <a:spLocks noGrp="1" noChangeArrowheads="1"/>
          </p:cNvSpPr>
          <p:nvPr>
            <p:ph type="hdr" sz="quarter"/>
          </p:nvPr>
        </p:nvSpPr>
        <p:spPr bwMode="auto">
          <a:xfrm>
            <a:off x="0" y="0"/>
            <a:ext cx="3076363" cy="512081"/>
          </a:xfrm>
          <a:prstGeom prst="rect">
            <a:avLst/>
          </a:prstGeom>
          <a:noFill/>
          <a:ln w="9525">
            <a:noFill/>
            <a:miter lim="800000"/>
            <a:headEnd/>
            <a:tailEnd/>
          </a:ln>
          <a:effectLst/>
        </p:spPr>
        <p:txBody>
          <a:bodyPr vert="horz" wrap="square" lIns="98434" tIns="49217" rIns="98434" bIns="49217" numCol="1" anchor="t" anchorCtr="0" compatLnSpc="1">
            <a:prstTxWarp prst="textNoShape">
              <a:avLst/>
            </a:prstTxWarp>
          </a:bodyPr>
          <a:lstStyle>
            <a:lvl1pPr algn="l" defTabSz="986172">
              <a:defRPr sz="1100">
                <a:solidFill>
                  <a:schemeClr val="tx1"/>
                </a:solidFill>
                <a:latin typeface="Arial" charset="0"/>
              </a:defRPr>
            </a:lvl1pPr>
          </a:lstStyle>
          <a:p>
            <a:endParaRPr lang="en-US"/>
          </a:p>
        </p:txBody>
      </p:sp>
      <p:sp>
        <p:nvSpPr>
          <p:cNvPr id="258051" name="Rectangle 3"/>
          <p:cNvSpPr>
            <a:spLocks noGrp="1" noChangeArrowheads="1"/>
          </p:cNvSpPr>
          <p:nvPr>
            <p:ph type="dt" idx="1"/>
          </p:nvPr>
        </p:nvSpPr>
        <p:spPr bwMode="auto">
          <a:xfrm>
            <a:off x="4021294" y="0"/>
            <a:ext cx="3076363" cy="512081"/>
          </a:xfrm>
          <a:prstGeom prst="rect">
            <a:avLst/>
          </a:prstGeom>
          <a:noFill/>
          <a:ln w="9525">
            <a:noFill/>
            <a:miter lim="800000"/>
            <a:headEnd/>
            <a:tailEnd/>
          </a:ln>
          <a:effectLst/>
        </p:spPr>
        <p:txBody>
          <a:bodyPr vert="horz" wrap="square" lIns="98434" tIns="49217" rIns="98434" bIns="49217" numCol="1" anchor="t" anchorCtr="0" compatLnSpc="1">
            <a:prstTxWarp prst="textNoShape">
              <a:avLst/>
            </a:prstTxWarp>
          </a:bodyPr>
          <a:lstStyle>
            <a:lvl1pPr algn="r" defTabSz="986172">
              <a:defRPr sz="1100">
                <a:solidFill>
                  <a:schemeClr val="tx1"/>
                </a:solidFill>
                <a:latin typeface="Arial" charset="0"/>
              </a:defRPr>
            </a:lvl1pPr>
          </a:lstStyle>
          <a:p>
            <a:endParaRPr lang="en-US"/>
          </a:p>
        </p:txBody>
      </p:sp>
      <p:sp>
        <p:nvSpPr>
          <p:cNvPr id="258052" name="Rectangle 4"/>
          <p:cNvSpPr>
            <a:spLocks noGrp="1" noRot="1" noChangeAspect="1" noChangeArrowheads="1" noTextEdit="1"/>
          </p:cNvSpPr>
          <p:nvPr>
            <p:ph type="sldImg" idx="2"/>
          </p:nvPr>
        </p:nvSpPr>
        <p:spPr bwMode="auto">
          <a:xfrm>
            <a:off x="674688" y="766763"/>
            <a:ext cx="5754687" cy="3838575"/>
          </a:xfrm>
          <a:prstGeom prst="rect">
            <a:avLst/>
          </a:prstGeom>
          <a:noFill/>
          <a:ln w="9525">
            <a:solidFill>
              <a:srgbClr val="000000"/>
            </a:solidFill>
            <a:miter lim="800000"/>
            <a:headEnd/>
            <a:tailEnd/>
          </a:ln>
          <a:effectLst/>
        </p:spPr>
      </p:sp>
      <p:sp>
        <p:nvSpPr>
          <p:cNvPr id="258053" name="Rectangle 5"/>
          <p:cNvSpPr>
            <a:spLocks noGrp="1" noChangeArrowheads="1"/>
          </p:cNvSpPr>
          <p:nvPr>
            <p:ph type="body" sz="quarter" idx="3"/>
          </p:nvPr>
        </p:nvSpPr>
        <p:spPr bwMode="auto">
          <a:xfrm>
            <a:off x="711576" y="4862142"/>
            <a:ext cx="5676153" cy="4605227"/>
          </a:xfrm>
          <a:prstGeom prst="rect">
            <a:avLst/>
          </a:prstGeom>
          <a:noFill/>
          <a:ln w="9525">
            <a:noFill/>
            <a:miter lim="800000"/>
            <a:headEnd/>
            <a:tailEnd/>
          </a:ln>
          <a:effectLst/>
        </p:spPr>
        <p:txBody>
          <a:bodyPr vert="horz" wrap="square" lIns="98434" tIns="49217" rIns="98434" bIns="49217"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58054" name="Rectangle 6"/>
          <p:cNvSpPr>
            <a:spLocks noGrp="1" noChangeArrowheads="1"/>
          </p:cNvSpPr>
          <p:nvPr>
            <p:ph type="ftr" sz="quarter" idx="4"/>
          </p:nvPr>
        </p:nvSpPr>
        <p:spPr bwMode="auto">
          <a:xfrm>
            <a:off x="0" y="9720785"/>
            <a:ext cx="3076363" cy="512081"/>
          </a:xfrm>
          <a:prstGeom prst="rect">
            <a:avLst/>
          </a:prstGeom>
          <a:noFill/>
          <a:ln w="9525">
            <a:noFill/>
            <a:miter lim="800000"/>
            <a:headEnd/>
            <a:tailEnd/>
          </a:ln>
          <a:effectLst/>
        </p:spPr>
        <p:txBody>
          <a:bodyPr vert="horz" wrap="square" lIns="98434" tIns="49217" rIns="98434" bIns="49217" numCol="1" anchor="b" anchorCtr="0" compatLnSpc="1">
            <a:prstTxWarp prst="textNoShape">
              <a:avLst/>
            </a:prstTxWarp>
          </a:bodyPr>
          <a:lstStyle>
            <a:lvl1pPr algn="l" defTabSz="986172">
              <a:defRPr sz="1100">
                <a:solidFill>
                  <a:schemeClr val="tx1"/>
                </a:solidFill>
                <a:latin typeface="Arial" charset="0"/>
              </a:defRPr>
            </a:lvl1pPr>
          </a:lstStyle>
          <a:p>
            <a:endParaRPr lang="en-US"/>
          </a:p>
        </p:txBody>
      </p:sp>
      <p:sp>
        <p:nvSpPr>
          <p:cNvPr id="258055" name="Rectangle 7"/>
          <p:cNvSpPr>
            <a:spLocks noGrp="1" noChangeArrowheads="1"/>
          </p:cNvSpPr>
          <p:nvPr>
            <p:ph type="sldNum" sz="quarter" idx="5"/>
          </p:nvPr>
        </p:nvSpPr>
        <p:spPr bwMode="auto">
          <a:xfrm>
            <a:off x="4021294" y="9720785"/>
            <a:ext cx="3076363" cy="512081"/>
          </a:xfrm>
          <a:prstGeom prst="rect">
            <a:avLst/>
          </a:prstGeom>
          <a:noFill/>
          <a:ln w="9525">
            <a:noFill/>
            <a:miter lim="800000"/>
            <a:headEnd/>
            <a:tailEnd/>
          </a:ln>
          <a:effectLst/>
        </p:spPr>
        <p:txBody>
          <a:bodyPr vert="horz" wrap="square" lIns="98434" tIns="49217" rIns="98434" bIns="49217" numCol="1" anchor="b" anchorCtr="0" compatLnSpc="1">
            <a:prstTxWarp prst="textNoShape">
              <a:avLst/>
            </a:prstTxWarp>
          </a:bodyPr>
          <a:lstStyle>
            <a:lvl1pPr algn="r" defTabSz="986172">
              <a:defRPr sz="1100">
                <a:solidFill>
                  <a:schemeClr val="tx1"/>
                </a:solidFill>
                <a:latin typeface="Arial" charset="0"/>
              </a:defRPr>
            </a:lvl1pPr>
          </a:lstStyle>
          <a:p>
            <a:fld id="{E6C47E0B-2958-48CC-BA4E-C350203CF107}" type="slidenum">
              <a:rPr lang="en-US"/>
              <a:pPr/>
              <a:t>‹#›</a:t>
            </a:fld>
            <a:endParaRPr lang="en-US"/>
          </a:p>
        </p:txBody>
      </p:sp>
    </p:spTree>
    <p:extLst>
      <p:ext uri="{BB962C8B-B14F-4D97-AF65-F5344CB8AC3E}">
        <p14:creationId xmlns:p14="http://schemas.microsoft.com/office/powerpoint/2010/main" val="703376269"/>
      </p:ext>
    </p:extLst>
  </p:cSld>
  <p:clrMap bg1="lt1" tx1="dk1" bg2="lt2" tx2="dk2" accent1="accent1" accent2="accent2" accent3="accent3" accent4="accent4" accent5="accent5" accent6="accent6" hlink="hlink" folHlink="folHlink"/>
  <p:hf hdr="0" ftr="0" dt="0"/>
  <p:notesStyle>
    <a:lvl1pPr algn="l" rtl="0" fontAlgn="base">
      <a:spcBef>
        <a:spcPct val="30000"/>
      </a:spcBef>
      <a:spcAft>
        <a:spcPct val="0"/>
      </a:spcAft>
      <a:defRPr sz="1400" kern="1200">
        <a:solidFill>
          <a:schemeClr val="tx1"/>
        </a:solidFill>
        <a:latin typeface="Arial" charset="0"/>
        <a:ea typeface="+mn-ea"/>
        <a:cs typeface="+mn-cs"/>
      </a:defRPr>
    </a:lvl1pPr>
    <a:lvl2pPr marL="565561" algn="l" rtl="0" fontAlgn="base">
      <a:spcBef>
        <a:spcPct val="30000"/>
      </a:spcBef>
      <a:spcAft>
        <a:spcPct val="0"/>
      </a:spcAft>
      <a:defRPr sz="1400" kern="1200">
        <a:solidFill>
          <a:schemeClr val="tx1"/>
        </a:solidFill>
        <a:latin typeface="Arial" charset="0"/>
        <a:ea typeface="+mn-ea"/>
        <a:cs typeface="+mn-cs"/>
      </a:defRPr>
    </a:lvl2pPr>
    <a:lvl3pPr marL="1131126" algn="l" rtl="0" fontAlgn="base">
      <a:spcBef>
        <a:spcPct val="30000"/>
      </a:spcBef>
      <a:spcAft>
        <a:spcPct val="0"/>
      </a:spcAft>
      <a:defRPr sz="1500" kern="1200">
        <a:solidFill>
          <a:schemeClr val="tx1"/>
        </a:solidFill>
        <a:latin typeface="Arial" charset="0"/>
        <a:ea typeface="+mn-ea"/>
        <a:cs typeface="+mn-cs"/>
      </a:defRPr>
    </a:lvl3pPr>
    <a:lvl4pPr marL="1696685" algn="l" rtl="0" fontAlgn="base">
      <a:spcBef>
        <a:spcPct val="30000"/>
      </a:spcBef>
      <a:spcAft>
        <a:spcPct val="0"/>
      </a:spcAft>
      <a:defRPr sz="1500" kern="1200">
        <a:solidFill>
          <a:schemeClr val="tx1"/>
        </a:solidFill>
        <a:latin typeface="Arial" charset="0"/>
        <a:ea typeface="+mn-ea"/>
        <a:cs typeface="+mn-cs"/>
      </a:defRPr>
    </a:lvl4pPr>
    <a:lvl5pPr marL="2262251" algn="l" rtl="0" fontAlgn="base">
      <a:spcBef>
        <a:spcPct val="30000"/>
      </a:spcBef>
      <a:spcAft>
        <a:spcPct val="0"/>
      </a:spcAft>
      <a:defRPr sz="1500" kern="1200">
        <a:solidFill>
          <a:schemeClr val="tx1"/>
        </a:solidFill>
        <a:latin typeface="Arial" charset="0"/>
        <a:ea typeface="+mn-ea"/>
        <a:cs typeface="+mn-cs"/>
      </a:defRPr>
    </a:lvl5pPr>
    <a:lvl6pPr marL="2827813" algn="l" defTabSz="1131126" rtl="0" eaLnBrk="1" latinLnBrk="0" hangingPunct="1">
      <a:defRPr sz="1500" kern="1200">
        <a:solidFill>
          <a:schemeClr val="tx1"/>
        </a:solidFill>
        <a:latin typeface="+mn-lt"/>
        <a:ea typeface="+mn-ea"/>
        <a:cs typeface="+mn-cs"/>
      </a:defRPr>
    </a:lvl6pPr>
    <a:lvl7pPr marL="3393374" algn="l" defTabSz="1131126" rtl="0" eaLnBrk="1" latinLnBrk="0" hangingPunct="1">
      <a:defRPr sz="1500" kern="1200">
        <a:solidFill>
          <a:schemeClr val="tx1"/>
        </a:solidFill>
        <a:latin typeface="+mn-lt"/>
        <a:ea typeface="+mn-ea"/>
        <a:cs typeface="+mn-cs"/>
      </a:defRPr>
    </a:lvl7pPr>
    <a:lvl8pPr marL="3958938" algn="l" defTabSz="1131126" rtl="0" eaLnBrk="1" latinLnBrk="0" hangingPunct="1">
      <a:defRPr sz="1500" kern="1200">
        <a:solidFill>
          <a:schemeClr val="tx1"/>
        </a:solidFill>
        <a:latin typeface="+mn-lt"/>
        <a:ea typeface="+mn-ea"/>
        <a:cs typeface="+mn-cs"/>
      </a:defRPr>
    </a:lvl8pPr>
    <a:lvl9pPr marL="4524504" algn="l" defTabSz="1131126" rtl="0" eaLnBrk="1" latinLnBrk="0" hangingPunct="1">
      <a:defRPr sz="15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6C47E0B-2958-48CC-BA4E-C350203CF107}" type="slidenum">
              <a:rPr lang="en-US" smtClean="0"/>
              <a:pPr/>
              <a:t>1</a:t>
            </a:fld>
            <a:endParaRPr lang="en-US"/>
          </a:p>
        </p:txBody>
      </p:sp>
    </p:spTree>
    <p:extLst>
      <p:ext uri="{BB962C8B-B14F-4D97-AF65-F5344CB8AC3E}">
        <p14:creationId xmlns:p14="http://schemas.microsoft.com/office/powerpoint/2010/main" val="41340012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Abstracting from the details of the example before, we can highlight the problem we need to solve. Given two alternative interpretations of a text mention, e and e’, and another node s in the entity graph, how well does the node s support the two alternatives. In the example graph we see that intuitively node s is much better connected with node e which indicates that e might indeed be the better choice. </a:t>
            </a:r>
          </a:p>
          <a:p>
            <a:endParaRPr lang="en-US" dirty="0"/>
          </a:p>
          <a:p>
            <a:r>
              <a:rPr lang="en-US" dirty="0"/>
              <a:t>The problem described bears similarity with another problem that has been addressed in the context of personalized Web search. Imagine the nodes are Web pages, s is a page that has been bookmarked by a user, and the question is which other pages, like e and e’, are also of interest to the user. From the example, it appears evident that it is page e. For making this intuition on connectedness operational, a variant of the PageRank algorithm has been proposed, called Personalized PageRank. The same algorithm has also been used to solve entity disambiguation.</a:t>
            </a:r>
          </a:p>
          <a:p>
            <a:endParaRPr lang="en-US" dirty="0"/>
          </a:p>
          <a:p>
            <a:endParaRPr lang="en-US" dirty="0"/>
          </a:p>
        </p:txBody>
      </p:sp>
      <p:sp>
        <p:nvSpPr>
          <p:cNvPr id="4" name="Slide Number Placeholder 3"/>
          <p:cNvSpPr>
            <a:spLocks noGrp="1"/>
          </p:cNvSpPr>
          <p:nvPr>
            <p:ph type="sldNum" sz="quarter" idx="5"/>
          </p:nvPr>
        </p:nvSpPr>
        <p:spPr/>
        <p:txBody>
          <a:bodyPr/>
          <a:lstStyle/>
          <a:p>
            <a:fld id="{E6C47E0B-2958-48CC-BA4E-C350203CF107}" type="slidenum">
              <a:rPr lang="en-US"/>
              <a:pPr/>
              <a:t>10</a:t>
            </a:fld>
            <a:endParaRPr lang="en-US"/>
          </a:p>
        </p:txBody>
      </p:sp>
    </p:spTree>
    <p:extLst>
      <p:ext uri="{BB962C8B-B14F-4D97-AF65-F5344CB8AC3E}">
        <p14:creationId xmlns:p14="http://schemas.microsoft.com/office/powerpoint/2010/main" val="3647470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Personalized PageRank works almost the same as the original PageRank algorithm. The difference is that random jumps are not performed uniformly at random to nodes, but to a selected subset of nodes. In the context of personalized Web search this subset would be the personal bookmark list. By jumping back to the nodes from that list, it will have a large influence on the ranking of a page, such that nodes that are well connected to the bookmarks will receive a larger ranking value. In the context of entity disambiguation, the source is a selected node in the entity graph, and personalized page rank is used to compute how well other nodes in the entity graph are supported by that node.</a:t>
            </a:r>
          </a:p>
          <a:p>
            <a:endParaRPr lang="en-US" dirty="0"/>
          </a:p>
        </p:txBody>
      </p:sp>
      <p:sp>
        <p:nvSpPr>
          <p:cNvPr id="4" name="Slide Number Placeholder 3"/>
          <p:cNvSpPr>
            <a:spLocks noGrp="1"/>
          </p:cNvSpPr>
          <p:nvPr>
            <p:ph type="sldNum" sz="quarter" idx="5"/>
          </p:nvPr>
        </p:nvSpPr>
        <p:spPr/>
        <p:txBody>
          <a:bodyPr/>
          <a:lstStyle/>
          <a:p>
            <a:fld id="{E6C47E0B-2958-48CC-BA4E-C350203CF107}" type="slidenum">
              <a:rPr lang="en-US"/>
              <a:pPr/>
              <a:t>11</a:t>
            </a:fld>
            <a:endParaRPr lang="en-US"/>
          </a:p>
        </p:txBody>
      </p:sp>
    </p:spTree>
    <p:extLst>
      <p:ext uri="{BB962C8B-B14F-4D97-AF65-F5344CB8AC3E}">
        <p14:creationId xmlns:p14="http://schemas.microsoft.com/office/powerpoint/2010/main" val="40388761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PPR can be computed either iteratively, like standard PageRank, or using a Monte Carlo method, by starting random walks independently at s and aggregating the distribution of the end points of those walks.</a:t>
            </a:r>
          </a:p>
          <a:p>
            <a:endParaRPr lang="en-US" dirty="0"/>
          </a:p>
        </p:txBody>
      </p:sp>
      <p:sp>
        <p:nvSpPr>
          <p:cNvPr id="4" name="Slide Number Placeholder 3"/>
          <p:cNvSpPr>
            <a:spLocks noGrp="1"/>
          </p:cNvSpPr>
          <p:nvPr>
            <p:ph type="sldNum" sz="quarter" idx="5"/>
          </p:nvPr>
        </p:nvSpPr>
        <p:spPr/>
        <p:txBody>
          <a:bodyPr/>
          <a:lstStyle/>
          <a:p>
            <a:fld id="{E6C47E0B-2958-48CC-BA4E-C350203CF107}" type="slidenum">
              <a:rPr lang="en-US" smtClean="0"/>
              <a:pPr/>
              <a:t>12</a:t>
            </a:fld>
            <a:endParaRPr lang="en-US"/>
          </a:p>
        </p:txBody>
      </p:sp>
    </p:spTree>
    <p:extLst>
      <p:ext uri="{BB962C8B-B14F-4D97-AF65-F5344CB8AC3E}">
        <p14:creationId xmlns:p14="http://schemas.microsoft.com/office/powerpoint/2010/main" val="10932971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Applying PPR to the entity group, by considering a </a:t>
            </a:r>
            <a:r>
              <a:rPr lang="en-US" b="1" dirty="0"/>
              <a:t>source node s </a:t>
            </a:r>
            <a:r>
              <a:rPr lang="en-US" dirty="0"/>
              <a:t>as the source of rank, will generate a distribution of ranking values for all other nodes. Nodes that are well connected to s will receive higher ranking values. Intuitively it is clear, that in our example node e will be receive higher ranking when starting from s, and thus is the preferred interpretation for the entity matching mention m</a:t>
            </a:r>
            <a:r>
              <a:rPr lang="en-US" baseline="-25000" dirty="0"/>
              <a:t>1</a:t>
            </a:r>
            <a:r>
              <a:rPr lang="en-US" baseline="0" dirty="0"/>
              <a:t>.</a:t>
            </a:r>
            <a:endParaRPr lang="en-US" dirty="0"/>
          </a:p>
        </p:txBody>
      </p:sp>
      <p:sp>
        <p:nvSpPr>
          <p:cNvPr id="4" name="Slide Number Placeholder 3"/>
          <p:cNvSpPr>
            <a:spLocks noGrp="1"/>
          </p:cNvSpPr>
          <p:nvPr>
            <p:ph type="sldNum" sz="quarter" idx="5"/>
          </p:nvPr>
        </p:nvSpPr>
        <p:spPr/>
        <p:txBody>
          <a:bodyPr/>
          <a:lstStyle/>
          <a:p>
            <a:fld id="{E6C47E0B-2958-48CC-BA4E-C350203CF107}" type="slidenum">
              <a:rPr lang="en-US"/>
              <a:pPr/>
              <a:t>13</a:t>
            </a:fld>
            <a:endParaRPr lang="en-US"/>
          </a:p>
        </p:txBody>
      </p:sp>
    </p:spTree>
    <p:extLst>
      <p:ext uri="{BB962C8B-B14F-4D97-AF65-F5344CB8AC3E}">
        <p14:creationId xmlns:p14="http://schemas.microsoft.com/office/powerpoint/2010/main" val="35819548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The question is which nodes s should contribute to the disambiguation of a mention m. The considerations for choosing those nodes take into account the following two issues:</a:t>
                </a:r>
              </a:p>
              <a:p>
                <a:pPr marL="285750" indent="-285750">
                  <a:buFontTx/>
                  <a:buChar char="-"/>
                </a:pPr>
                <a:r>
                  <a:rPr lang="en-US" dirty="0"/>
                  <a:t>When we are computing the support for an interpretation </a:t>
                </a:r>
                <a14:m>
                  <m:oMath xmlns:m="http://schemas.openxmlformats.org/officeDocument/2006/math">
                    <m:r>
                      <a:rPr lang="fr-CH" i="1" smtClean="0">
                        <a:latin typeface="Cambria Math" panose="02040503050406030204" pitchFamily="18" charset="0"/>
                      </a:rPr>
                      <m:t>𝑒</m:t>
                    </m:r>
                    <m:r>
                      <a:rPr lang="fr-CH" i="1" smtClean="0">
                        <a:latin typeface="Cambria Math" panose="02040503050406030204" pitchFamily="18" charset="0"/>
                      </a:rPr>
                      <m:t>=</m:t>
                    </m:r>
                    <m:d>
                      <m:dPr>
                        <m:ctrlPr>
                          <a:rPr lang="fr-CH" i="1">
                            <a:latin typeface="Cambria Math" panose="02040503050406030204" pitchFamily="18" charset="0"/>
                          </a:rPr>
                        </m:ctrlPr>
                      </m:dPr>
                      <m:e>
                        <m:r>
                          <a:rPr lang="fr-CH" i="1">
                            <a:latin typeface="Cambria Math" panose="02040503050406030204" pitchFamily="18" charset="0"/>
                          </a:rPr>
                          <m:t>𝑐</m:t>
                        </m:r>
                        <m:r>
                          <a:rPr lang="fr-CH" i="1">
                            <a:latin typeface="Cambria Math" panose="02040503050406030204" pitchFamily="18" charset="0"/>
                          </a:rPr>
                          <m:t>,</m:t>
                        </m:r>
                        <m:r>
                          <a:rPr lang="fr-CH" i="1">
                            <a:latin typeface="Cambria Math" panose="02040503050406030204" pitchFamily="18" charset="0"/>
                          </a:rPr>
                          <m:t>𝑚</m:t>
                        </m:r>
                      </m:e>
                    </m:d>
                  </m:oMath>
                </a14:m>
                <a:r>
                  <a:rPr lang="en-US" dirty="0"/>
                  <a:t> of text mention m, with competing interpretations </a:t>
                </a:r>
                <a14:m>
                  <m:oMath xmlns:m="http://schemas.openxmlformats.org/officeDocument/2006/math">
                    <m:r>
                      <a:rPr lang="fr-CH" i="1" smtClean="0">
                        <a:latin typeface="Cambria Math" panose="02040503050406030204" pitchFamily="18" charset="0"/>
                      </a:rPr>
                      <m:t>𝑒</m:t>
                    </m:r>
                    <m:r>
                      <a:rPr lang="fr-CH" b="0" i="0" smtClean="0">
                        <a:latin typeface="Cambria Math" panose="02040503050406030204" pitchFamily="18" charset="0"/>
                      </a:rPr>
                      <m:t>′</m:t>
                    </m:r>
                    <m:r>
                      <a:rPr lang="fr-CH" i="1">
                        <a:latin typeface="Cambria Math" panose="02040503050406030204" pitchFamily="18" charset="0"/>
                      </a:rPr>
                      <m:t>=(</m:t>
                    </m:r>
                    <m:sSup>
                      <m:sSupPr>
                        <m:ctrlPr>
                          <a:rPr lang="fr-CH" i="1">
                            <a:latin typeface="Cambria Math" panose="02040503050406030204" pitchFamily="18" charset="0"/>
                          </a:rPr>
                        </m:ctrlPr>
                      </m:sSupPr>
                      <m:e>
                        <m:r>
                          <a:rPr lang="fr-CH" i="1">
                            <a:latin typeface="Cambria Math" panose="02040503050406030204" pitchFamily="18" charset="0"/>
                          </a:rPr>
                          <m:t>𝑐</m:t>
                        </m:r>
                      </m:e>
                      <m:sup>
                        <m:r>
                          <a:rPr lang="fr-CH" i="1">
                            <a:latin typeface="Cambria Math" panose="02040503050406030204" pitchFamily="18" charset="0"/>
                          </a:rPr>
                          <m:t>′</m:t>
                        </m:r>
                      </m:sup>
                    </m:sSup>
                    <m:r>
                      <a:rPr lang="fr-CH" i="1">
                        <a:latin typeface="Cambria Math" panose="02040503050406030204" pitchFamily="18" charset="0"/>
                      </a:rPr>
                      <m:t>,</m:t>
                    </m:r>
                    <m:r>
                      <a:rPr lang="fr-CH" b="0" i="1">
                        <a:latin typeface="Cambria Math" panose="02040503050406030204" pitchFamily="18" charset="0"/>
                      </a:rPr>
                      <m:t>𝑚</m:t>
                    </m:r>
                    <m:r>
                      <a:rPr lang="fr-CH" i="1">
                        <a:latin typeface="Cambria Math" panose="02040503050406030204" pitchFamily="18" charset="0"/>
                      </a:rPr>
                      <m:t>)</m:t>
                    </m:r>
                  </m:oMath>
                </a14:m>
                <a:r>
                  <a:rPr lang="en-US" dirty="0"/>
                  <a:t> , the competing node</a:t>
                </a:r>
                <a:r>
                  <a:rPr lang="en-US" baseline="0" dirty="0"/>
                  <a:t> should not be used to produce support for e. So, these nodes are excluded.</a:t>
                </a:r>
              </a:p>
              <a:p>
                <a:pPr marL="285750" indent="-285750">
                  <a:buFontTx/>
                  <a:buChar char="-"/>
                </a:pPr>
                <a:r>
                  <a:rPr lang="en-US" baseline="0" dirty="0"/>
                  <a:t>When there exist multiple nodes for a text mention m’ , only the one that is producing the largest contribution to the </a:t>
                </a:r>
                <a:r>
                  <a:rPr lang="en-US" dirty="0"/>
                  <a:t>interpretation </a:t>
                </a:r>
                <a14:m>
                  <m:oMath xmlns:m="http://schemas.openxmlformats.org/officeDocument/2006/math">
                    <m:r>
                      <a:rPr lang="fr-CH" i="1" smtClean="0">
                        <a:latin typeface="Cambria Math" panose="02040503050406030204" pitchFamily="18" charset="0"/>
                      </a:rPr>
                      <m:t>𝑒</m:t>
                    </m:r>
                    <m:r>
                      <a:rPr lang="fr-CH" i="1" smtClean="0">
                        <a:latin typeface="Cambria Math" panose="02040503050406030204" pitchFamily="18" charset="0"/>
                      </a:rPr>
                      <m:t>=</m:t>
                    </m:r>
                    <m:d>
                      <m:dPr>
                        <m:ctrlPr>
                          <a:rPr lang="fr-CH" i="1">
                            <a:latin typeface="Cambria Math" panose="02040503050406030204" pitchFamily="18" charset="0"/>
                          </a:rPr>
                        </m:ctrlPr>
                      </m:dPr>
                      <m:e>
                        <m:r>
                          <a:rPr lang="fr-CH" i="1">
                            <a:latin typeface="Cambria Math" panose="02040503050406030204" pitchFamily="18" charset="0"/>
                          </a:rPr>
                          <m:t>𝑐</m:t>
                        </m:r>
                        <m:r>
                          <a:rPr lang="fr-CH" i="1">
                            <a:latin typeface="Cambria Math" panose="02040503050406030204" pitchFamily="18" charset="0"/>
                          </a:rPr>
                          <m:t>,</m:t>
                        </m:r>
                        <m:r>
                          <a:rPr lang="fr-CH" i="1">
                            <a:latin typeface="Cambria Math" panose="02040503050406030204" pitchFamily="18" charset="0"/>
                          </a:rPr>
                          <m:t>𝑚</m:t>
                        </m:r>
                      </m:e>
                    </m:d>
                  </m:oMath>
                </a14:m>
                <a:r>
                  <a:rPr lang="en-US" dirty="0"/>
                  <a:t> of text mention m is considered.</a:t>
                </a:r>
                <a:r>
                  <a:rPr lang="en-US" baseline="0" dirty="0"/>
                  <a:t> This makes sense, since the other nodes related to m’ might favor an alternative interpretation for m, and therefore should not be considered.</a:t>
                </a:r>
                <a:endParaRPr lang="en-US" dirty="0"/>
              </a:p>
              <a:p>
                <a:r>
                  <a:rPr lang="en-US" dirty="0"/>
                  <a:t>This results in a set of contributing nodes </a:t>
                </a:r>
                <a14:m>
                  <m:oMath xmlns:m="http://schemas.openxmlformats.org/officeDocument/2006/math">
                    <m:sSub>
                      <m:sSubPr>
                        <m:ctrlPr>
                          <a:rPr lang="en-US" i="1" smtClean="0">
                            <a:latin typeface="Cambria Math" panose="02040503050406030204" pitchFamily="18" charset="0"/>
                          </a:rPr>
                        </m:ctrlPr>
                      </m:sSubPr>
                      <m:e>
                        <m:r>
                          <a:rPr lang="fr-CH" b="0" i="1">
                            <a:latin typeface="Cambria Math" panose="02040503050406030204" pitchFamily="18" charset="0"/>
                          </a:rPr>
                          <m:t>𝐶𝑜𝑛𝑡𝑟𝑖𝑏𝑢𝑡𝑜𝑟𝑠</m:t>
                        </m:r>
                      </m:e>
                      <m:sub>
                        <m:r>
                          <a:rPr lang="fr-CH" b="0" i="1">
                            <a:latin typeface="Cambria Math" panose="02040503050406030204" pitchFamily="18" charset="0"/>
                          </a:rPr>
                          <m:t>𝑒</m:t>
                        </m:r>
                      </m:sub>
                    </m:sSub>
                  </m:oMath>
                </a14:m>
                <a:r>
                  <a:rPr lang="en-US" dirty="0"/>
                  <a:t> for each node </a:t>
                </a:r>
                <a14:m>
                  <m:oMath xmlns:m="http://schemas.openxmlformats.org/officeDocument/2006/math">
                    <m:r>
                      <a:rPr lang="fr-CH" i="1" smtClean="0">
                        <a:latin typeface="Cambria Math" panose="02040503050406030204" pitchFamily="18" charset="0"/>
                      </a:rPr>
                      <m:t>𝑒</m:t>
                    </m:r>
                    <m:r>
                      <a:rPr lang="fr-CH" i="1" smtClean="0">
                        <a:latin typeface="Cambria Math" panose="02040503050406030204" pitchFamily="18" charset="0"/>
                      </a:rPr>
                      <m:t>=</m:t>
                    </m:r>
                    <m:d>
                      <m:dPr>
                        <m:ctrlPr>
                          <a:rPr lang="fr-CH" i="1">
                            <a:latin typeface="Cambria Math" panose="02040503050406030204" pitchFamily="18" charset="0"/>
                          </a:rPr>
                        </m:ctrlPr>
                      </m:dPr>
                      <m:e>
                        <m:r>
                          <a:rPr lang="fr-CH" i="1">
                            <a:latin typeface="Cambria Math" panose="02040503050406030204" pitchFamily="18" charset="0"/>
                          </a:rPr>
                          <m:t>𝑐</m:t>
                        </m:r>
                        <m:r>
                          <a:rPr lang="fr-CH" i="1">
                            <a:latin typeface="Cambria Math" panose="02040503050406030204" pitchFamily="18" charset="0"/>
                          </a:rPr>
                          <m:t>,</m:t>
                        </m:r>
                        <m:r>
                          <a:rPr lang="fr-CH" i="1">
                            <a:latin typeface="Cambria Math" panose="02040503050406030204" pitchFamily="18" charset="0"/>
                          </a:rPr>
                          <m:t>𝑚</m:t>
                        </m:r>
                      </m:e>
                    </m:d>
                  </m:oMath>
                </a14:m>
                <a:r>
                  <a:rPr lang="en-US" dirty="0"/>
                  <a:t> in the entity graph.</a:t>
                </a:r>
              </a:p>
            </p:txBody>
          </p:sp>
        </mc:Choice>
        <mc:Fallback xmlns="">
          <p:sp>
            <p:nvSpPr>
              <p:cNvPr id="3" name="Notes Placeholder 2"/>
              <p:cNvSpPr>
                <a:spLocks noGrp="1"/>
              </p:cNvSpPr>
              <p:nvPr>
                <p:ph type="body" idx="1"/>
              </p:nvPr>
            </p:nvSpPr>
            <p:spPr/>
            <p:txBody>
              <a:bodyPr/>
              <a:lstStyle/>
              <a:p>
                <a:r>
                  <a:rPr lang="en-US" dirty="0"/>
                  <a:t>The question is which nodes s should contribute to the disambiguation of a mention m. The considerations for choosing those nodes take into account the following two issues:</a:t>
                </a:r>
              </a:p>
              <a:p>
                <a:pPr marL="285750" indent="-285750">
                  <a:buFontTx/>
                  <a:buChar char="-"/>
                </a:pPr>
                <a:r>
                  <a:rPr lang="en-US" dirty="0"/>
                  <a:t>When we are computing the support for an interpretation </a:t>
                </a:r>
                <a:r>
                  <a:rPr lang="fr-CH" i="0">
                    <a:latin typeface="Cambria Math" panose="02040503050406030204" pitchFamily="18" charset="0"/>
                  </a:rPr>
                  <a:t>𝑒=(𝑐,𝑚)</a:t>
                </a:r>
                <a:r>
                  <a:rPr lang="en-US" dirty="0"/>
                  <a:t> of text mention m, with competing interpretations </a:t>
                </a:r>
                <a:r>
                  <a:rPr lang="fr-CH" i="0">
                    <a:latin typeface="Cambria Math" panose="02040503050406030204" pitchFamily="18" charset="0"/>
                  </a:rPr>
                  <a:t>𝑒</a:t>
                </a:r>
                <a:r>
                  <a:rPr lang="fr-CH" b="0" i="0">
                    <a:latin typeface="Cambria Math" panose="02040503050406030204" pitchFamily="18" charset="0"/>
                  </a:rPr>
                  <a:t>′</a:t>
                </a:r>
                <a:r>
                  <a:rPr lang="fr-CH" i="0">
                    <a:latin typeface="Cambria Math" panose="02040503050406030204" pitchFamily="18" charset="0"/>
                  </a:rPr>
                  <a:t>=(𝑐^′,</a:t>
                </a:r>
                <a:r>
                  <a:rPr lang="fr-CH" b="0" i="0">
                    <a:latin typeface="Cambria Math" panose="02040503050406030204" pitchFamily="18" charset="0"/>
                  </a:rPr>
                  <a:t>𝑚</a:t>
                </a:r>
                <a:r>
                  <a:rPr lang="fr-CH" i="0">
                    <a:latin typeface="Cambria Math" panose="02040503050406030204" pitchFamily="18" charset="0"/>
                  </a:rPr>
                  <a:t>)</a:t>
                </a:r>
                <a:r>
                  <a:rPr lang="en-US" dirty="0"/>
                  <a:t> , the competing node</a:t>
                </a:r>
                <a:r>
                  <a:rPr lang="en-US" baseline="0" dirty="0"/>
                  <a:t> should not be used to produce support for e. So, these nodes are excluded.</a:t>
                </a:r>
              </a:p>
              <a:p>
                <a:pPr marL="285750" indent="-285750">
                  <a:buFontTx/>
                  <a:buChar char="-"/>
                </a:pPr>
                <a:r>
                  <a:rPr lang="en-US" baseline="0" dirty="0"/>
                  <a:t>When there exist multiple nodes for a text mention m’ , only the one that is producing the largest contribution to the </a:t>
                </a:r>
                <a:r>
                  <a:rPr lang="en-US" dirty="0"/>
                  <a:t>interpretation </a:t>
                </a:r>
                <a:r>
                  <a:rPr lang="fr-CH" i="0">
                    <a:latin typeface="Cambria Math" panose="02040503050406030204" pitchFamily="18" charset="0"/>
                  </a:rPr>
                  <a:t>𝑒=(𝑐,𝑚)</a:t>
                </a:r>
                <a:r>
                  <a:rPr lang="en-US" dirty="0"/>
                  <a:t> of text mention m is considered.</a:t>
                </a:r>
                <a:r>
                  <a:rPr lang="en-US" baseline="0" dirty="0"/>
                  <a:t> This makes sense, since the other nodes related to m’ might favor an alternative interpretation for m, and therefore should not be considered.</a:t>
                </a:r>
                <a:endParaRPr lang="en-US" dirty="0"/>
              </a:p>
              <a:p>
                <a:r>
                  <a:rPr lang="en-US" dirty="0"/>
                  <a:t>This results in a set of contributing nodes </a:t>
                </a:r>
                <a:r>
                  <a:rPr lang="en-US" i="0">
                    <a:latin typeface="Cambria Math" panose="02040503050406030204" pitchFamily="18" charset="0"/>
                  </a:rPr>
                  <a:t>〖</a:t>
                </a:r>
                <a:r>
                  <a:rPr lang="fr-CH" b="0" i="0">
                    <a:latin typeface="Cambria Math" panose="02040503050406030204" pitchFamily="18" charset="0"/>
                  </a:rPr>
                  <a:t>𝐶𝑜𝑛𝑡𝑟𝑖𝑏𝑢𝑡𝑜𝑟𝑠</a:t>
                </a:r>
                <a:r>
                  <a:rPr lang="en-US" b="0" i="0">
                    <a:latin typeface="Cambria Math" panose="02040503050406030204" pitchFamily="18" charset="0"/>
                  </a:rPr>
                  <a:t>〗_</a:t>
                </a:r>
                <a:r>
                  <a:rPr lang="fr-CH" b="0" i="0">
                    <a:latin typeface="Cambria Math" panose="02040503050406030204" pitchFamily="18" charset="0"/>
                  </a:rPr>
                  <a:t>𝑒</a:t>
                </a:r>
                <a:r>
                  <a:rPr lang="en-US" dirty="0"/>
                  <a:t> for each node </a:t>
                </a:r>
                <a:r>
                  <a:rPr lang="fr-CH" i="0">
                    <a:latin typeface="Cambria Math" panose="02040503050406030204" pitchFamily="18" charset="0"/>
                  </a:rPr>
                  <a:t>𝑒=(𝑐,𝑚)</a:t>
                </a:r>
                <a:r>
                  <a:rPr lang="en-US" dirty="0"/>
                  <a:t> in the entity graph.</a:t>
                </a:r>
              </a:p>
            </p:txBody>
          </p:sp>
        </mc:Fallback>
      </mc:AlternateContent>
      <p:sp>
        <p:nvSpPr>
          <p:cNvPr id="4" name="Slide Number Placeholder 3"/>
          <p:cNvSpPr>
            <a:spLocks noGrp="1"/>
          </p:cNvSpPr>
          <p:nvPr>
            <p:ph type="sldNum" sz="quarter" idx="5"/>
          </p:nvPr>
        </p:nvSpPr>
        <p:spPr/>
        <p:txBody>
          <a:bodyPr/>
          <a:lstStyle/>
          <a:p>
            <a:fld id="{E6C47E0B-2958-48CC-BA4E-C350203CF107}" type="slidenum">
              <a:rPr lang="en-US"/>
              <a:pPr/>
              <a:t>14</a:t>
            </a:fld>
            <a:endParaRPr lang="en-US"/>
          </a:p>
        </p:txBody>
      </p:sp>
    </p:spTree>
    <p:extLst>
      <p:ext uri="{BB962C8B-B14F-4D97-AF65-F5344CB8AC3E}">
        <p14:creationId xmlns:p14="http://schemas.microsoft.com/office/powerpoint/2010/main" val="39011475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H" dirty="0"/>
              <a:t>This figure shows that for the computation of the score of node e using node s as source, two nodes from the entity graph will be excluded. First, the node that is linked to the same text mention as e and is a competing node, and second the node that is linked to</a:t>
            </a:r>
            <a:r>
              <a:rPr lang="en-GB" dirty="0"/>
              <a:t> t</a:t>
            </a:r>
            <a:r>
              <a:rPr lang="en-CH" dirty="0"/>
              <a:t>he same text mention and s and is producing a lower score.</a:t>
            </a:r>
          </a:p>
        </p:txBody>
      </p:sp>
      <p:sp>
        <p:nvSpPr>
          <p:cNvPr id="4" name="Slide Number Placeholder 3"/>
          <p:cNvSpPr>
            <a:spLocks noGrp="1"/>
          </p:cNvSpPr>
          <p:nvPr>
            <p:ph type="sldNum" sz="quarter" idx="5"/>
          </p:nvPr>
        </p:nvSpPr>
        <p:spPr/>
        <p:txBody>
          <a:bodyPr/>
          <a:lstStyle/>
          <a:p>
            <a:fld id="{E6C47E0B-2958-48CC-BA4E-C350203CF107}" type="slidenum">
              <a:rPr lang="en-US" smtClean="0"/>
              <a:pPr/>
              <a:t>15</a:t>
            </a:fld>
            <a:endParaRPr lang="en-US"/>
          </a:p>
        </p:txBody>
      </p:sp>
    </p:spTree>
    <p:extLst>
      <p:ext uri="{BB962C8B-B14F-4D97-AF65-F5344CB8AC3E}">
        <p14:creationId xmlns:p14="http://schemas.microsoft.com/office/powerpoint/2010/main" val="4348249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the contributing nodes, the personalized PageRank scores that they contribute are added and the candidate with the best score is selected.</a:t>
            </a:r>
          </a:p>
        </p:txBody>
      </p:sp>
      <p:sp>
        <p:nvSpPr>
          <p:cNvPr id="4" name="Slide Number Placeholder 3"/>
          <p:cNvSpPr>
            <a:spLocks noGrp="1"/>
          </p:cNvSpPr>
          <p:nvPr>
            <p:ph type="sldNum" sz="quarter" idx="5"/>
          </p:nvPr>
        </p:nvSpPr>
        <p:spPr/>
        <p:txBody>
          <a:bodyPr/>
          <a:lstStyle/>
          <a:p>
            <a:fld id="{E6C47E0B-2958-48CC-BA4E-C350203CF107}" type="slidenum">
              <a:rPr lang="en-US"/>
              <a:pPr/>
              <a:t>16</a:t>
            </a:fld>
            <a:endParaRPr lang="en-US"/>
          </a:p>
        </p:txBody>
      </p:sp>
    </p:spTree>
    <p:extLst>
      <p:ext uri="{BB962C8B-B14F-4D97-AF65-F5344CB8AC3E}">
        <p14:creationId xmlns:p14="http://schemas.microsoft.com/office/powerpoint/2010/main" val="35036507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further improve the method, it is possible to add a general popularity measure as a weight the contributions of source nodes. This will favor the contribution of popular nodes, which is beneficial if little information is available for disambiguation. In such a case, it is better to choose a popular candidate since chances that an interpretation supported by a popular node are higher. One of possible choice of a popularity score could be the number of links a node has in the knowledge base. Similarly, also the popularity of the candidates e can be used as a contribution to the score.</a:t>
            </a:r>
          </a:p>
        </p:txBody>
      </p:sp>
      <p:sp>
        <p:nvSpPr>
          <p:cNvPr id="4" name="Slide Number Placeholder 3"/>
          <p:cNvSpPr>
            <a:spLocks noGrp="1"/>
          </p:cNvSpPr>
          <p:nvPr>
            <p:ph type="sldNum" sz="quarter" idx="5"/>
          </p:nvPr>
        </p:nvSpPr>
        <p:spPr/>
        <p:txBody>
          <a:bodyPr/>
          <a:lstStyle/>
          <a:p>
            <a:fld id="{E6C47E0B-2958-48CC-BA4E-C350203CF107}" type="slidenum">
              <a:rPr lang="en-US"/>
              <a:pPr/>
              <a:t>17</a:t>
            </a:fld>
            <a:endParaRPr lang="en-US"/>
          </a:p>
        </p:txBody>
      </p:sp>
    </p:spTree>
    <p:extLst>
      <p:ext uri="{BB962C8B-B14F-4D97-AF65-F5344CB8AC3E}">
        <p14:creationId xmlns:p14="http://schemas.microsoft.com/office/powerpoint/2010/main" val="451622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Experimental results show that the method works relatively well, with around 90% of entities that are correctly disambiguated. One can observe that the use of popularity helps to slightly improve the results. </a:t>
            </a:r>
          </a:p>
        </p:txBody>
      </p:sp>
      <p:sp>
        <p:nvSpPr>
          <p:cNvPr id="4" name="Slide Number Placeholder 3"/>
          <p:cNvSpPr>
            <a:spLocks noGrp="1"/>
          </p:cNvSpPr>
          <p:nvPr>
            <p:ph type="sldNum" sz="quarter" idx="5"/>
          </p:nvPr>
        </p:nvSpPr>
        <p:spPr/>
        <p:txBody>
          <a:bodyPr/>
          <a:lstStyle/>
          <a:p>
            <a:fld id="{E6C47E0B-2958-48CC-BA4E-C350203CF107}" type="slidenum">
              <a:rPr lang="en-US"/>
              <a:pPr/>
              <a:t>18</a:t>
            </a:fld>
            <a:endParaRPr lang="en-US"/>
          </a:p>
        </p:txBody>
      </p:sp>
    </p:spTree>
    <p:extLst>
      <p:ext uri="{BB962C8B-B14F-4D97-AF65-F5344CB8AC3E}">
        <p14:creationId xmlns:p14="http://schemas.microsoft.com/office/powerpoint/2010/main" val="19686928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general, knowledge bases are incomplete. Thus, there is a significant interest in completing the relationships among entities. To do so one might exploit “patterns” that entities and relationships follow and generalize them.</a:t>
            </a:r>
          </a:p>
        </p:txBody>
      </p:sp>
      <p:sp>
        <p:nvSpPr>
          <p:cNvPr id="4" name="Slide Number Placeholder 3"/>
          <p:cNvSpPr>
            <a:spLocks noGrp="1"/>
          </p:cNvSpPr>
          <p:nvPr>
            <p:ph type="sldNum" sz="quarter" idx="5"/>
          </p:nvPr>
        </p:nvSpPr>
        <p:spPr/>
        <p:txBody>
          <a:bodyPr/>
          <a:lstStyle/>
          <a:p>
            <a:fld id="{E6C47E0B-2958-48CC-BA4E-C350203CF107}" type="slidenum">
              <a:rPr lang="en-US"/>
              <a:pPr/>
              <a:t>21</a:t>
            </a:fld>
            <a:endParaRPr lang="en-US"/>
          </a:p>
        </p:txBody>
      </p:sp>
    </p:spTree>
    <p:extLst>
      <p:ext uri="{BB962C8B-B14F-4D97-AF65-F5344CB8AC3E}">
        <p14:creationId xmlns:p14="http://schemas.microsoft.com/office/powerpoint/2010/main" val="12461178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knowledge graphs have been extracted from text, they can be further processed. This enables the inference of new knowledge from the existing knowledge, but as well the correction, completion and integration of existing knowledge bases.</a:t>
            </a:r>
          </a:p>
        </p:txBody>
      </p:sp>
      <p:sp>
        <p:nvSpPr>
          <p:cNvPr id="4" name="Slide Number Placeholder 3"/>
          <p:cNvSpPr>
            <a:spLocks noGrp="1"/>
          </p:cNvSpPr>
          <p:nvPr>
            <p:ph type="sldNum" sz="quarter" idx="5"/>
          </p:nvPr>
        </p:nvSpPr>
        <p:spPr/>
        <p:txBody>
          <a:bodyPr/>
          <a:lstStyle/>
          <a:p>
            <a:fld id="{E6C47E0B-2958-48CC-BA4E-C350203CF107}" type="slidenum">
              <a:rPr lang="en-US"/>
              <a:pPr/>
              <a:t>2</a:t>
            </a:fld>
            <a:endParaRPr lang="en-US"/>
          </a:p>
        </p:txBody>
      </p:sp>
    </p:spTree>
    <p:extLst>
      <p:ext uri="{BB962C8B-B14F-4D97-AF65-F5344CB8AC3E}">
        <p14:creationId xmlns:p14="http://schemas.microsoft.com/office/powerpoint/2010/main" val="162087078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order to tackle the problem of link prediction, we come back to an observation that we had made earlier for word embeddings. We have seen that relationships seem to be represented as linear transformations.</a:t>
            </a:r>
          </a:p>
        </p:txBody>
      </p:sp>
      <p:sp>
        <p:nvSpPr>
          <p:cNvPr id="4" name="Slide Number Placeholder 3"/>
          <p:cNvSpPr>
            <a:spLocks noGrp="1"/>
          </p:cNvSpPr>
          <p:nvPr>
            <p:ph type="sldNum" sz="quarter" idx="5"/>
          </p:nvPr>
        </p:nvSpPr>
        <p:spPr/>
        <p:txBody>
          <a:bodyPr/>
          <a:lstStyle/>
          <a:p>
            <a:fld id="{E6C47E0B-2958-48CC-BA4E-C350203CF107}" type="slidenum">
              <a:rPr lang="en-US"/>
              <a:pPr/>
              <a:t>22</a:t>
            </a:fld>
            <a:endParaRPr lang="en-US"/>
          </a:p>
        </p:txBody>
      </p:sp>
    </p:spTree>
    <p:extLst>
      <p:ext uri="{BB962C8B-B14F-4D97-AF65-F5344CB8AC3E}">
        <p14:creationId xmlns:p14="http://schemas.microsoft.com/office/powerpoint/2010/main" val="23176169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We can express the linear relationship among the embeddings of two types of entities, e.g., countries and their capitals, by stating that the differences of the embedding vectors are similar. Since the differences of the vectors are similar, we can also introduce a vector for this difference, which we call </a:t>
                </a:r>
                <a14:m>
                  <m:oMath xmlns:m="http://schemas.openxmlformats.org/officeDocument/2006/math">
                    <m:sSub>
                      <m:sSubPr>
                        <m:ctrlPr>
                          <a:rPr lang="en-US" sz="1400" i="1" smtClean="0">
                            <a:latin typeface="Cambria Math" panose="02040503050406030204" pitchFamily="18" charset="0"/>
                          </a:rPr>
                        </m:ctrlPr>
                      </m:sSubPr>
                      <m:e>
                        <m:r>
                          <a:rPr lang="fr-CH" sz="1400" b="0" i="1">
                            <a:latin typeface="Cambria Math" panose="02040503050406030204" pitchFamily="18" charset="0"/>
                          </a:rPr>
                          <m:t>𝑣</m:t>
                        </m:r>
                      </m:e>
                      <m:sub>
                        <m:r>
                          <a:rPr lang="fr-CH" sz="1400" b="0" i="1">
                            <a:latin typeface="Cambria Math" panose="02040503050406030204" pitchFamily="18" charset="0"/>
                          </a:rPr>
                          <m:t>𝑖𝑠</m:t>
                        </m:r>
                        <m:r>
                          <a:rPr lang="fr-CH" sz="1400" b="0" i="1">
                            <a:latin typeface="Cambria Math" panose="02040503050406030204" pitchFamily="18" charset="0"/>
                          </a:rPr>
                          <m:t>_</m:t>
                        </m:r>
                        <m:r>
                          <a:rPr lang="fr-CH" sz="1400" b="0" i="1">
                            <a:latin typeface="Cambria Math" panose="02040503050406030204" pitchFamily="18" charset="0"/>
                          </a:rPr>
                          <m:t>𝑐𝑎𝑝𝑖𝑡𝑎𝑙</m:t>
                        </m:r>
                        <m:r>
                          <a:rPr lang="fr-CH" sz="1400" b="0" i="1">
                            <a:latin typeface="Cambria Math" panose="02040503050406030204" pitchFamily="18" charset="0"/>
                          </a:rPr>
                          <m:t>_</m:t>
                        </m:r>
                        <m:r>
                          <a:rPr lang="fr-CH" sz="1400" b="0" i="1">
                            <a:latin typeface="Cambria Math" panose="02040503050406030204" pitchFamily="18" charset="0"/>
                          </a:rPr>
                          <m:t>𝑜𝑓</m:t>
                        </m:r>
                      </m:sub>
                    </m:sSub>
                  </m:oMath>
                </a14:m>
                <a:r>
                  <a:rPr lang="en-US" dirty="0"/>
                  <a:t>. This vector can</a:t>
                </a:r>
                <a:r>
                  <a:rPr lang="en-US" baseline="0" dirty="0"/>
                  <a:t> be considered as a representation of the relationship. This formulation of the problem is the starting point for methods for identifying new relationships in knowledge graphs using embedding techniques.</a:t>
                </a:r>
                <a:endParaRPr lang="en-US" dirty="0"/>
              </a:p>
              <a:p>
                <a:endParaRPr lang="en-US" dirty="0"/>
              </a:p>
            </p:txBody>
          </p:sp>
        </mc:Choice>
        <mc:Fallback xmlns="">
          <p:sp>
            <p:nvSpPr>
              <p:cNvPr id="3" name="Notes Placeholder 2"/>
              <p:cNvSpPr>
                <a:spLocks noGrp="1"/>
              </p:cNvSpPr>
              <p:nvPr>
                <p:ph type="body" idx="1"/>
              </p:nvPr>
            </p:nvSpPr>
            <p:spPr/>
            <p:txBody>
              <a:bodyPr/>
              <a:lstStyle/>
              <a:p>
                <a:r>
                  <a:rPr lang="en-US" dirty="0"/>
                  <a:t>We can express the linear relationship among the embeddings of two types of entities, e.g., countries and their capitals, by stating that the differences of the embedding vectors are similar. Since the differences of the vectors are similar, we can also introduce a vector for this difference, which we call </a:t>
                </a:r>
                <a:r>
                  <a:rPr lang="fr-CH" sz="1400" b="0" i="0">
                    <a:latin typeface="Cambria Math" panose="02040503050406030204" pitchFamily="18" charset="0"/>
                  </a:rPr>
                  <a:t>𝑣</a:t>
                </a:r>
                <a:r>
                  <a:rPr lang="en-US" sz="1400" b="0" i="0">
                    <a:latin typeface="Cambria Math" panose="02040503050406030204" pitchFamily="18" charset="0"/>
                  </a:rPr>
                  <a:t>_(</a:t>
                </a:r>
                <a:r>
                  <a:rPr lang="fr-CH" sz="1400" b="0" i="0">
                    <a:latin typeface="Cambria Math" panose="02040503050406030204" pitchFamily="18" charset="0"/>
                  </a:rPr>
                  <a:t>𝑖𝑠_𝑐𝑎𝑝𝑖𝑡𝑎𝑙_𝑜𝑓</a:t>
                </a:r>
                <a:r>
                  <a:rPr lang="en-US" sz="1400" b="0" i="0">
                    <a:latin typeface="Cambria Math" panose="02040503050406030204" pitchFamily="18" charset="0"/>
                  </a:rPr>
                  <a:t>)</a:t>
                </a:r>
                <a:r>
                  <a:rPr lang="en-US" dirty="0"/>
                  <a:t>. This vector can</a:t>
                </a:r>
                <a:r>
                  <a:rPr lang="en-US" baseline="0" dirty="0"/>
                  <a:t> be considered as a representation of the relationship. This formulation of the problem is the starting point for methods for identifying new relationships in knowledge graphs using embedding techniques.</a:t>
                </a:r>
                <a:endParaRPr lang="en-US" dirty="0"/>
              </a:p>
              <a:p>
                <a:endParaRPr lang="en-US" dirty="0"/>
              </a:p>
            </p:txBody>
          </p:sp>
        </mc:Fallback>
      </mc:AlternateContent>
      <p:sp>
        <p:nvSpPr>
          <p:cNvPr id="4" name="Slide Number Placeholder 3"/>
          <p:cNvSpPr>
            <a:spLocks noGrp="1"/>
          </p:cNvSpPr>
          <p:nvPr>
            <p:ph type="sldNum" sz="quarter" idx="5"/>
          </p:nvPr>
        </p:nvSpPr>
        <p:spPr/>
        <p:txBody>
          <a:bodyPr/>
          <a:lstStyle/>
          <a:p>
            <a:fld id="{E6C47E0B-2958-48CC-BA4E-C350203CF107}" type="slidenum">
              <a:rPr lang="en-US"/>
              <a:pPr/>
              <a:t>23</a:t>
            </a:fld>
            <a:endParaRPr lang="en-US"/>
          </a:p>
        </p:txBody>
      </p:sp>
    </p:spTree>
    <p:extLst>
      <p:ext uri="{BB962C8B-B14F-4D97-AF65-F5344CB8AC3E}">
        <p14:creationId xmlns:p14="http://schemas.microsoft.com/office/powerpoint/2010/main" val="500018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To formulate the model, assume that we have a knowledge graph consisting of triples </a:t>
                </a:r>
                <a14:m>
                  <m:oMath xmlns:m="http://schemas.openxmlformats.org/officeDocument/2006/math">
                    <m:d>
                      <m:dPr>
                        <m:ctrlPr>
                          <a:rPr lang="fr-CH" b="0" i="1">
                            <a:latin typeface="Cambria Math" panose="02040503050406030204" pitchFamily="18" charset="0"/>
                          </a:rPr>
                        </m:ctrlPr>
                      </m:dPr>
                      <m:e>
                        <m:r>
                          <a:rPr lang="fr-CH" b="0" i="1">
                            <a:latin typeface="Cambria Math" panose="02040503050406030204" pitchFamily="18" charset="0"/>
                          </a:rPr>
                          <m:t>h</m:t>
                        </m:r>
                        <m:r>
                          <a:rPr lang="fr-CH" b="0" i="1">
                            <a:latin typeface="Cambria Math" panose="02040503050406030204" pitchFamily="18" charset="0"/>
                          </a:rPr>
                          <m:t>,</m:t>
                        </m:r>
                        <m:r>
                          <a:rPr lang="fr-CH" b="0" i="1">
                            <a:latin typeface="Cambria Math" panose="02040503050406030204" pitchFamily="18" charset="0"/>
                          </a:rPr>
                          <m:t>𝑟</m:t>
                        </m:r>
                        <m:r>
                          <a:rPr lang="fr-CH" b="0" i="1">
                            <a:latin typeface="Cambria Math" panose="02040503050406030204" pitchFamily="18" charset="0"/>
                          </a:rPr>
                          <m:t>,</m:t>
                        </m:r>
                        <m:r>
                          <a:rPr lang="fr-CH" b="0" i="1">
                            <a:latin typeface="Cambria Math" panose="02040503050406030204" pitchFamily="18" charset="0"/>
                          </a:rPr>
                          <m:t>𝑡</m:t>
                        </m:r>
                      </m:e>
                    </m:d>
                  </m:oMath>
                </a14:m>
                <a:r>
                  <a:rPr lang="en-US" dirty="0"/>
                  <a:t>. </a:t>
                </a:r>
                <a14:m>
                  <m:oMath xmlns:m="http://schemas.openxmlformats.org/officeDocument/2006/math">
                    <m:r>
                      <a:rPr lang="fr-CH" b="0" i="1">
                        <a:latin typeface="Cambria Math" panose="02040503050406030204" pitchFamily="18" charset="0"/>
                      </a:rPr>
                      <m:t>h</m:t>
                    </m:r>
                  </m:oMath>
                </a14:m>
                <a:r>
                  <a:rPr lang="en-US" dirty="0"/>
                  <a:t> indicates the term “head”</a:t>
                </a:r>
                <a:r>
                  <a:rPr lang="en-US" baseline="0" dirty="0"/>
                  <a:t> and </a:t>
                </a:r>
                <a14:m>
                  <m:oMath xmlns:m="http://schemas.openxmlformats.org/officeDocument/2006/math">
                    <m:r>
                      <a:rPr lang="fr-CH" b="0" i="1">
                        <a:latin typeface="Cambria Math" panose="02040503050406030204" pitchFamily="18" charset="0"/>
                      </a:rPr>
                      <m:t>𝑡</m:t>
                    </m:r>
                  </m:oMath>
                </a14:m>
                <a:r>
                  <a:rPr lang="en-US" baseline="0" dirty="0"/>
                  <a:t> the term “tail”, and both are entities. The objective is to find low-dimensional vectors representing both the head and tail entities, and the relationships.</a:t>
                </a:r>
              </a:p>
            </p:txBody>
          </p:sp>
        </mc:Choice>
        <mc:Fallback xmlns="">
          <p:sp>
            <p:nvSpPr>
              <p:cNvPr id="3" name="Notes Placeholder 2"/>
              <p:cNvSpPr>
                <a:spLocks noGrp="1"/>
              </p:cNvSpPr>
              <p:nvPr>
                <p:ph type="body" idx="1"/>
              </p:nvPr>
            </p:nvSpPr>
            <p:spPr/>
            <p:txBody>
              <a:bodyPr/>
              <a:lstStyle/>
              <a:p>
                <a:r>
                  <a:rPr lang="en-US"/>
                  <a:t>To formulate the model we assume that we have a knowledge graph consisting of triples </a:t>
                </a:r>
                <a:r>
                  <a:rPr lang="fr-CH" b="0" i="0">
                    <a:latin typeface="Cambria Math" panose="02040503050406030204" pitchFamily="18" charset="0"/>
                  </a:rPr>
                  <a:t>(ℎ,𝑟,𝑡)</a:t>
                </a:r>
                <a:r>
                  <a:rPr lang="en-US"/>
                  <a:t>. </a:t>
                </a:r>
                <a:r>
                  <a:rPr lang="fr-CH" b="0" i="0">
                    <a:latin typeface="Cambria Math" panose="02040503050406030204" pitchFamily="18" charset="0"/>
                  </a:rPr>
                  <a:t>ℎ</a:t>
                </a:r>
                <a:r>
                  <a:rPr lang="en-US"/>
                  <a:t> indicates the term “head”</a:t>
                </a:r>
                <a:r>
                  <a:rPr lang="en-US" baseline="0"/>
                  <a:t> and </a:t>
                </a:r>
                <a:r>
                  <a:rPr lang="fr-CH" b="0" i="0">
                    <a:latin typeface="Cambria Math" panose="02040503050406030204" pitchFamily="18" charset="0"/>
                  </a:rPr>
                  <a:t>𝑡</a:t>
                </a:r>
                <a:r>
                  <a:rPr lang="en-US" baseline="0"/>
                  <a:t> the term “tail”.</a:t>
                </a:r>
              </a:p>
              <a:p>
                <a:r>
                  <a:rPr lang="en-US" baseline="0"/>
                  <a:t>Then we introduce a function that measure how plausible a triple is (we can think of it as a probability). Clearly, the function should return higher values for plausible tuples than for implausible ones. </a:t>
                </a:r>
                <a:endParaRPr lang="en-US"/>
              </a:p>
            </p:txBody>
          </p:sp>
        </mc:Fallback>
      </mc:AlternateContent>
      <p:sp>
        <p:nvSpPr>
          <p:cNvPr id="4" name="Slide Number Placeholder 3"/>
          <p:cNvSpPr>
            <a:spLocks noGrp="1"/>
          </p:cNvSpPr>
          <p:nvPr>
            <p:ph type="sldNum" sz="quarter" idx="5"/>
          </p:nvPr>
        </p:nvSpPr>
        <p:spPr/>
        <p:txBody>
          <a:bodyPr/>
          <a:lstStyle/>
          <a:p>
            <a:fld id="{E6C47E0B-2958-48CC-BA4E-C350203CF107}" type="slidenum">
              <a:rPr lang="en-US"/>
              <a:pPr/>
              <a:t>24</a:t>
            </a:fld>
            <a:endParaRPr lang="en-US"/>
          </a:p>
        </p:txBody>
      </p:sp>
    </p:spTree>
    <p:extLst>
      <p:ext uri="{BB962C8B-B14F-4D97-AF65-F5344CB8AC3E}">
        <p14:creationId xmlns:p14="http://schemas.microsoft.com/office/powerpoint/2010/main" val="42111101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baseline="0" dirty="0"/>
                  <a:t>For learning the model, we need to introduce a loss function. To define this loss function, we first introduce a plausibility score </a:t>
                </a:r>
                <a14:m>
                  <m:oMath xmlns:m="http://schemas.openxmlformats.org/officeDocument/2006/math">
                    <m:r>
                      <m:rPr>
                        <m:sty m:val="p"/>
                      </m:rPr>
                      <a:rPr lang="fr-CH" smtClean="0">
                        <a:latin typeface="Cambria Math" panose="02040503050406030204" pitchFamily="18" charset="0"/>
                      </a:rPr>
                      <m:t>f</m:t>
                    </m:r>
                    <m:d>
                      <m:dPr>
                        <m:ctrlPr>
                          <a:rPr lang="fr-CH" i="1">
                            <a:latin typeface="Cambria Math" panose="02040503050406030204" pitchFamily="18" charset="0"/>
                          </a:rPr>
                        </m:ctrlPr>
                      </m:dPr>
                      <m:e>
                        <m:sSub>
                          <m:sSubPr>
                            <m:ctrlPr>
                              <a:rPr lang="fr-CH" i="1">
                                <a:latin typeface="Cambria Math" panose="02040503050406030204" pitchFamily="18" charset="0"/>
                              </a:rPr>
                            </m:ctrlPr>
                          </m:sSubPr>
                          <m:e>
                            <m:r>
                              <a:rPr lang="fr-CH" b="1" i="1">
                                <a:latin typeface="Cambria Math" panose="02040503050406030204" pitchFamily="18" charset="0"/>
                              </a:rPr>
                              <m:t>𝒗</m:t>
                            </m:r>
                          </m:e>
                          <m:sub>
                            <m:r>
                              <a:rPr lang="fr-CH" i="1">
                                <a:latin typeface="Cambria Math" panose="02040503050406030204" pitchFamily="18" charset="0"/>
                              </a:rPr>
                              <m:t>h</m:t>
                            </m:r>
                          </m:sub>
                        </m:sSub>
                        <m:r>
                          <a:rPr lang="fr-CH" i="1">
                            <a:latin typeface="Cambria Math" panose="02040503050406030204" pitchFamily="18" charset="0"/>
                          </a:rPr>
                          <m:t>, </m:t>
                        </m:r>
                        <m:sSub>
                          <m:sSubPr>
                            <m:ctrlPr>
                              <a:rPr lang="fr-CH" i="1">
                                <a:latin typeface="Cambria Math" panose="02040503050406030204" pitchFamily="18" charset="0"/>
                              </a:rPr>
                            </m:ctrlPr>
                          </m:sSubPr>
                          <m:e>
                            <m:r>
                              <a:rPr lang="fr-CH" b="1" i="1">
                                <a:latin typeface="Cambria Math" panose="02040503050406030204" pitchFamily="18" charset="0"/>
                              </a:rPr>
                              <m:t>𝒗</m:t>
                            </m:r>
                          </m:e>
                          <m:sub>
                            <m:r>
                              <a:rPr lang="fr-CH" i="1">
                                <a:latin typeface="Cambria Math" panose="02040503050406030204" pitchFamily="18" charset="0"/>
                              </a:rPr>
                              <m:t>𝑟</m:t>
                            </m:r>
                          </m:sub>
                        </m:sSub>
                        <m:r>
                          <a:rPr lang="fr-CH" i="1">
                            <a:latin typeface="Cambria Math" panose="02040503050406030204" pitchFamily="18" charset="0"/>
                          </a:rPr>
                          <m:t>,</m:t>
                        </m:r>
                        <m:sSub>
                          <m:sSubPr>
                            <m:ctrlPr>
                              <a:rPr lang="fr-CH" i="1">
                                <a:latin typeface="Cambria Math" panose="02040503050406030204" pitchFamily="18" charset="0"/>
                              </a:rPr>
                            </m:ctrlPr>
                          </m:sSubPr>
                          <m:e>
                            <m:r>
                              <a:rPr lang="fr-CH" b="1" i="1">
                                <a:latin typeface="Cambria Math" panose="02040503050406030204" pitchFamily="18" charset="0"/>
                              </a:rPr>
                              <m:t>𝒗</m:t>
                            </m:r>
                          </m:e>
                          <m:sub>
                            <m:r>
                              <a:rPr lang="fr-CH" i="1">
                                <a:latin typeface="Cambria Math" panose="02040503050406030204" pitchFamily="18" charset="0"/>
                              </a:rPr>
                              <m:t>𝑡</m:t>
                            </m:r>
                          </m:sub>
                        </m:sSub>
                      </m:e>
                    </m:d>
                  </m:oMath>
                </a14:m>
                <a:r>
                  <a:rPr lang="en-US" baseline="0" dirty="0"/>
                  <a:t> for triples of embedding vectors. This score can be thought of as the inverse of the probability a triple triple to represent a correct fact. That means that more plausible the fact is the lower the plausibility score, approaching zero.</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baseline="0"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US" baseline="0" dirty="0"/>
                  <a:t>The property that we require the score to satisfy is that correct triples have a higher score than incorrect triples. This requires examples of both correct and incorrect triples. For correct triples we can use facts from a given knowledge graph. For obtaining incorrect triples we can take a correct fact and corrupt it by modifying parts of the fact with random replacements. </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baseline="0" dirty="0"/>
              </a:p>
            </p:txBody>
          </p:sp>
        </mc:Choice>
        <mc:Fallback xmlns="">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baseline="0" dirty="0"/>
                  <a:t>For learning the model, we need to introduce a loss function. To define this loss function, we first introduce a plausibility score </a:t>
                </a:r>
                <a:r>
                  <a:rPr lang="fr-CH" i="0">
                    <a:latin typeface="Cambria Math" panose="02040503050406030204" pitchFamily="18" charset="0"/>
                  </a:rPr>
                  <a:t>f(</a:t>
                </a:r>
                <a:r>
                  <a:rPr lang="fr-CH" b="1" i="0">
                    <a:latin typeface="Cambria Math" panose="02040503050406030204" pitchFamily="18" charset="0"/>
                  </a:rPr>
                  <a:t>𝒗_</a:t>
                </a:r>
                <a:r>
                  <a:rPr lang="fr-CH" i="0">
                    <a:latin typeface="Cambria Math" panose="02040503050406030204" pitchFamily="18" charset="0"/>
                  </a:rPr>
                  <a:t>ℎ, </a:t>
                </a:r>
                <a:r>
                  <a:rPr lang="fr-CH" b="1" i="0">
                    <a:latin typeface="Cambria Math" panose="02040503050406030204" pitchFamily="18" charset="0"/>
                  </a:rPr>
                  <a:t>𝒗_</a:t>
                </a:r>
                <a:r>
                  <a:rPr lang="fr-CH" i="0">
                    <a:latin typeface="Cambria Math" panose="02040503050406030204" pitchFamily="18" charset="0"/>
                  </a:rPr>
                  <a:t>𝑟,</a:t>
                </a:r>
                <a:r>
                  <a:rPr lang="fr-CH" b="1" i="0">
                    <a:latin typeface="Cambria Math" panose="02040503050406030204" pitchFamily="18" charset="0"/>
                  </a:rPr>
                  <a:t>𝒗_</a:t>
                </a:r>
                <a:r>
                  <a:rPr lang="fr-CH" i="0">
                    <a:latin typeface="Cambria Math" panose="02040503050406030204" pitchFamily="18" charset="0"/>
                  </a:rPr>
                  <a:t>𝑡 )</a:t>
                </a:r>
                <a:r>
                  <a:rPr lang="en-US" baseline="0" dirty="0"/>
                  <a:t> for triples of embedding vectors. This score can be thought of as the inverse of the probability a triple triple to represent a correct fact. That means that more plausible the fact is the lower the plausibility score, approaching zero.</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baseline="0"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US" baseline="0" dirty="0"/>
                  <a:t>The property that we require the score to satisfy is that correct triples have a higher score than incorrect triples. This requires examples of both correct and incorrect triples. For correct triples we can use facts from a given knowledge graph. For obtaining incorrect triples we can take a correct fact and corrupt it by modifying parts of the fact with random replacements. </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baseline="0" dirty="0"/>
              </a:p>
            </p:txBody>
          </p:sp>
        </mc:Fallback>
      </mc:AlternateContent>
      <p:sp>
        <p:nvSpPr>
          <p:cNvPr id="4" name="Slide Number Placeholder 3"/>
          <p:cNvSpPr>
            <a:spLocks noGrp="1"/>
          </p:cNvSpPr>
          <p:nvPr>
            <p:ph type="sldNum" sz="quarter" idx="5"/>
          </p:nvPr>
        </p:nvSpPr>
        <p:spPr/>
        <p:txBody>
          <a:bodyPr/>
          <a:lstStyle/>
          <a:p>
            <a:fld id="{E6C47E0B-2958-48CC-BA4E-C350203CF107}" type="slidenum">
              <a:rPr lang="en-US" smtClean="0"/>
              <a:pPr/>
              <a:t>25</a:t>
            </a:fld>
            <a:endParaRPr lang="en-US"/>
          </a:p>
        </p:txBody>
      </p:sp>
    </p:spTree>
    <p:extLst>
      <p:ext uri="{BB962C8B-B14F-4D97-AF65-F5344CB8AC3E}">
        <p14:creationId xmlns:p14="http://schemas.microsoft.com/office/powerpoint/2010/main" val="25763292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Using the plausibility function, we can formulate a loss function that should be minimized. The form of the function is a margin loss function. It tries to separate the positive from the negative samples, using the plausibility score. The hyperparameter </a:t>
                </a:r>
                <a14:m>
                  <m:oMath xmlns:m="http://schemas.openxmlformats.org/officeDocument/2006/math">
                    <m:r>
                      <a:rPr lang="fr-CH" i="1" smtClean="0">
                        <a:latin typeface="Cambria Math" panose="02040503050406030204" pitchFamily="18" charset="0"/>
                        <a:ea typeface="Cambria Math" panose="02040503050406030204" pitchFamily="18" charset="0"/>
                      </a:rPr>
                      <m:t>𝛾</m:t>
                    </m:r>
                  </m:oMath>
                </a14:m>
                <a:r>
                  <a:rPr lang="en-US" dirty="0"/>
                  <a:t> determines by which margin the optimization will try to separate the plausibility scores of correct vs. incorrect triples. </a:t>
                </a:r>
              </a:p>
              <a:p>
                <a:endParaRPr lang="en-US" dirty="0"/>
              </a:p>
              <a:p>
                <a:r>
                  <a:rPr lang="en-US" dirty="0"/>
                  <a:t>The optimization is performed as usual with SGD.</a:t>
                </a:r>
              </a:p>
              <a:p>
                <a:endParaRPr lang="en-US" dirty="0"/>
              </a:p>
            </p:txBody>
          </p:sp>
        </mc:Choice>
        <mc:Fallback xmlns="">
          <p:sp>
            <p:nvSpPr>
              <p:cNvPr id="3" name="Notes Placeholder 2"/>
              <p:cNvSpPr>
                <a:spLocks noGrp="1"/>
              </p:cNvSpPr>
              <p:nvPr>
                <p:ph type="body" idx="1"/>
              </p:nvPr>
            </p:nvSpPr>
            <p:spPr/>
            <p:txBody>
              <a:bodyPr/>
              <a:lstStyle/>
              <a:p>
                <a:r>
                  <a:rPr lang="en-US" dirty="0"/>
                  <a:t>Using the plausibility function, we can formulate a loss function that should be minimized. The form of the function is a margin loss function. It tries to separate the positive from the negative samples, using the plausibility score. The hyperparameter </a:t>
                </a:r>
                <a:r>
                  <a:rPr lang="fr-CH" i="0">
                    <a:latin typeface="Cambria Math" panose="02040503050406030204" pitchFamily="18" charset="0"/>
                    <a:ea typeface="Cambria Math" panose="02040503050406030204" pitchFamily="18" charset="0"/>
                  </a:rPr>
                  <a:t>𝛾</a:t>
                </a:r>
                <a:r>
                  <a:rPr lang="en-US" dirty="0"/>
                  <a:t> determines by which margin the optimization will try to separate the plausibility scores of correct vs. incorrect triples. </a:t>
                </a:r>
              </a:p>
              <a:p>
                <a:endParaRPr lang="en-US" dirty="0"/>
              </a:p>
              <a:p>
                <a:r>
                  <a:rPr lang="en-US" dirty="0"/>
                  <a:t>The optimization is performed as usual with SGD.</a:t>
                </a:r>
              </a:p>
              <a:p>
                <a:endParaRPr lang="en-US" dirty="0"/>
              </a:p>
            </p:txBody>
          </p:sp>
        </mc:Fallback>
      </mc:AlternateContent>
      <p:sp>
        <p:nvSpPr>
          <p:cNvPr id="4" name="Slide Number Placeholder 3"/>
          <p:cNvSpPr>
            <a:spLocks noGrp="1"/>
          </p:cNvSpPr>
          <p:nvPr>
            <p:ph type="sldNum" sz="quarter" idx="5"/>
          </p:nvPr>
        </p:nvSpPr>
        <p:spPr/>
        <p:txBody>
          <a:bodyPr/>
          <a:lstStyle/>
          <a:p>
            <a:fld id="{E6C47E0B-2958-48CC-BA4E-C350203CF107}" type="slidenum">
              <a:rPr lang="en-US"/>
              <a:pPr/>
              <a:t>26</a:t>
            </a:fld>
            <a:endParaRPr lang="en-US"/>
          </a:p>
        </p:txBody>
      </p:sp>
    </p:spTree>
    <p:extLst>
      <p:ext uri="{BB962C8B-B14F-4D97-AF65-F5344CB8AC3E}">
        <p14:creationId xmlns:p14="http://schemas.microsoft.com/office/powerpoint/2010/main" val="335181934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The generic model described so far can be instantiated using different choices for the plausibility score f. In an early version the plausibility score was computed following the inspiration from the initial observation made for relationships in word embeddings. It introduces a vector </a:t>
                </a:r>
                <a14:m>
                  <m:oMath xmlns:m="http://schemas.openxmlformats.org/officeDocument/2006/math">
                    <m:sSub>
                      <m:sSubPr>
                        <m:ctrlPr>
                          <a:rPr lang="fr-CH" i="1" smtClean="0">
                            <a:latin typeface="Cambria Math" panose="02040503050406030204" pitchFamily="18" charset="0"/>
                          </a:rPr>
                        </m:ctrlPr>
                      </m:sSubPr>
                      <m:e>
                        <m:r>
                          <a:rPr lang="fr-CH" b="1" i="1">
                            <a:latin typeface="Cambria Math" panose="02040503050406030204" pitchFamily="18" charset="0"/>
                          </a:rPr>
                          <m:t>𝒗</m:t>
                        </m:r>
                      </m:e>
                      <m:sub>
                        <m:r>
                          <a:rPr lang="fr-CH" b="0" i="1">
                            <a:latin typeface="Cambria Math" panose="02040503050406030204" pitchFamily="18" charset="0"/>
                          </a:rPr>
                          <m:t>𝑟</m:t>
                        </m:r>
                      </m:sub>
                    </m:sSub>
                  </m:oMath>
                </a14:m>
                <a:r>
                  <a:rPr lang="en-US" dirty="0"/>
                  <a:t> to represent the relationship</a:t>
                </a:r>
                <a:r>
                  <a:rPr lang="en-US" baseline="0" dirty="0"/>
                  <a:t> and compares it to the difference of head and tail entity embedding vectors.</a:t>
                </a:r>
                <a:endParaRPr lang="en-US" dirty="0"/>
              </a:p>
            </p:txBody>
          </p:sp>
        </mc:Choice>
        <mc:Fallback xmlns="">
          <p:sp>
            <p:nvSpPr>
              <p:cNvPr id="3" name="Notes Placeholder 2"/>
              <p:cNvSpPr>
                <a:spLocks noGrp="1"/>
              </p:cNvSpPr>
              <p:nvPr>
                <p:ph type="body" idx="1"/>
              </p:nvPr>
            </p:nvSpPr>
            <p:spPr/>
            <p:txBody>
              <a:bodyPr/>
              <a:lstStyle/>
              <a:p>
                <a:r>
                  <a:rPr lang="en-US"/>
                  <a:t>With the generic model we can instantiate difference concrete approaches for link prediction, depending on the choice of f. One of the initial approaches that was strongly inspired by our initial observation on word embeddings from the beginning. It directly introduces a vector </a:t>
                </a:r>
                <a:r>
                  <a:rPr lang="fr-CH" b="1" i="0">
                    <a:latin typeface="Cambria Math" panose="02040503050406030204" pitchFamily="18" charset="0"/>
                  </a:rPr>
                  <a:t>𝒗_</a:t>
                </a:r>
                <a:r>
                  <a:rPr lang="fr-CH" b="0" i="0">
                    <a:latin typeface="Cambria Math" panose="02040503050406030204" pitchFamily="18" charset="0"/>
                  </a:rPr>
                  <a:t>𝑟</a:t>
                </a:r>
                <a:r>
                  <a:rPr lang="en-US"/>
                  <a:t> that represents</a:t>
                </a:r>
                <a:r>
                  <a:rPr lang="en-US" baseline="0"/>
                  <a:t> the linear transformation corresponding to a relationship, and mapping the head and tail into the same (low-dimensional) vector space.</a:t>
                </a:r>
              </a:p>
              <a:p>
                <a:r>
                  <a:rPr lang="en-US" baseline="0"/>
                  <a:t>The mappings from the entities and relationships to the latent space are performed (as in word embeddings) using embedding matrices, which constitute the model parameters that have to be learnt using SGD.</a:t>
                </a:r>
                <a:endParaRPr lang="en-US"/>
              </a:p>
            </p:txBody>
          </p:sp>
        </mc:Fallback>
      </mc:AlternateContent>
      <p:sp>
        <p:nvSpPr>
          <p:cNvPr id="4" name="Slide Number Placeholder 3"/>
          <p:cNvSpPr>
            <a:spLocks noGrp="1"/>
          </p:cNvSpPr>
          <p:nvPr>
            <p:ph type="sldNum" sz="quarter" idx="5"/>
          </p:nvPr>
        </p:nvSpPr>
        <p:spPr/>
        <p:txBody>
          <a:bodyPr/>
          <a:lstStyle/>
          <a:p>
            <a:fld id="{E6C47E0B-2958-48CC-BA4E-C350203CF107}" type="slidenum">
              <a:rPr lang="en-US"/>
              <a:pPr/>
              <a:t>27</a:t>
            </a:fld>
            <a:endParaRPr lang="en-US"/>
          </a:p>
        </p:txBody>
      </p:sp>
    </p:spTree>
    <p:extLst>
      <p:ext uri="{BB962C8B-B14F-4D97-AF65-F5344CB8AC3E}">
        <p14:creationId xmlns:p14="http://schemas.microsoft.com/office/powerpoint/2010/main" val="250865874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SGD algorithm proceeds as follows. First the vectors are initialized with random values (the choice is motivated by empirical findings from neural network training. In the published paper c = 6). Then in every iteration a triple (or several triples are randomly chosen). Negative samples are generated by randomly replacing head or tail (not both). The update of the embeddings is performed as usual by computing the differential of the loss function. Entity vectors are normalized to 1 in every iteration (this avoids the model to find a trivial solution).</a:t>
            </a:r>
          </a:p>
        </p:txBody>
      </p:sp>
      <p:sp>
        <p:nvSpPr>
          <p:cNvPr id="4" name="Slide Number Placeholder 3"/>
          <p:cNvSpPr>
            <a:spLocks noGrp="1"/>
          </p:cNvSpPr>
          <p:nvPr>
            <p:ph type="sldNum" sz="quarter" idx="5"/>
          </p:nvPr>
        </p:nvSpPr>
        <p:spPr/>
        <p:txBody>
          <a:bodyPr/>
          <a:lstStyle/>
          <a:p>
            <a:fld id="{E6C47E0B-2958-48CC-BA4E-C350203CF107}" type="slidenum">
              <a:rPr lang="en-US"/>
              <a:pPr/>
              <a:t>28</a:t>
            </a:fld>
            <a:endParaRPr lang="en-US"/>
          </a:p>
        </p:txBody>
      </p:sp>
    </p:spTree>
    <p:extLst>
      <p:ext uri="{BB962C8B-B14F-4D97-AF65-F5344CB8AC3E}">
        <p14:creationId xmlns:p14="http://schemas.microsoft.com/office/powerpoint/2010/main" val="241037063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qualitative results show that the method works reasonably well. The bold phrases are the correct </a:t>
            </a:r>
            <a:r>
              <a:rPr lang="en-US" dirty="0" err="1"/>
              <a:t>predections</a:t>
            </a:r>
            <a:r>
              <a:rPr lang="en-US" dirty="0"/>
              <a:t>. However, given that the knowledge base used for evaluation is incomplete, it is possible that also other predictions are meaningful, like the ones highlighted in italic.</a:t>
            </a:r>
          </a:p>
        </p:txBody>
      </p:sp>
      <p:sp>
        <p:nvSpPr>
          <p:cNvPr id="4" name="Slide Number Placeholder 3"/>
          <p:cNvSpPr>
            <a:spLocks noGrp="1"/>
          </p:cNvSpPr>
          <p:nvPr>
            <p:ph type="sldNum" sz="quarter" idx="5"/>
          </p:nvPr>
        </p:nvSpPr>
        <p:spPr/>
        <p:txBody>
          <a:bodyPr/>
          <a:lstStyle/>
          <a:p>
            <a:fld id="{E6C47E0B-2958-48CC-BA4E-C350203CF107}" type="slidenum">
              <a:rPr lang="en-US"/>
              <a:pPr/>
              <a:t>29</a:t>
            </a:fld>
            <a:endParaRPr lang="en-US"/>
          </a:p>
        </p:txBody>
      </p:sp>
    </p:spTree>
    <p:extLst>
      <p:ext uri="{BB962C8B-B14F-4D97-AF65-F5344CB8AC3E}">
        <p14:creationId xmlns:p14="http://schemas.microsoft.com/office/powerpoint/2010/main" val="232492453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dirty="0" err="1"/>
              <a:t>TransE</a:t>
            </a:r>
            <a:r>
              <a:rPr lang="en-US" dirty="0"/>
              <a:t> method is only one example of numerous methods that have been in the meanwhile proposed to tackle the link prediction problem. In the meantime, also transformer models are used for this task.</a:t>
            </a:r>
          </a:p>
        </p:txBody>
      </p:sp>
      <p:sp>
        <p:nvSpPr>
          <p:cNvPr id="4" name="Slide Number Placeholder 3"/>
          <p:cNvSpPr>
            <a:spLocks noGrp="1"/>
          </p:cNvSpPr>
          <p:nvPr>
            <p:ph type="sldNum" sz="quarter" idx="5"/>
          </p:nvPr>
        </p:nvSpPr>
        <p:spPr/>
        <p:txBody>
          <a:bodyPr/>
          <a:lstStyle/>
          <a:p>
            <a:fld id="{E6C47E0B-2958-48CC-BA4E-C350203CF107}" type="slidenum">
              <a:rPr lang="en-US"/>
              <a:pPr/>
              <a:t>30</a:t>
            </a:fld>
            <a:endParaRPr lang="en-US"/>
          </a:p>
        </p:txBody>
      </p:sp>
    </p:spTree>
    <p:extLst>
      <p:ext uri="{BB962C8B-B14F-4D97-AF65-F5344CB8AC3E}">
        <p14:creationId xmlns:p14="http://schemas.microsoft.com/office/powerpoint/2010/main" val="213972077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7"/>
          <p:cNvSpPr>
            <a:spLocks noGrp="1" noChangeArrowheads="1"/>
          </p:cNvSpPr>
          <p:nvPr>
            <p:ph type="sldNum" sz="quarter" idx="5"/>
          </p:nvPr>
        </p:nvSpPr>
        <p:spPr>
          <a:noFill/>
        </p:spPr>
        <p:txBody>
          <a:bodyPr/>
          <a:lstStyle/>
          <a:p>
            <a:fld id="{FC745992-2E39-4D65-A6CC-2BA9BEB27562}" type="slidenum">
              <a:rPr lang="en-US"/>
              <a:pPr/>
              <a:t>33</a:t>
            </a:fld>
            <a:endParaRPr lang="en-US"/>
          </a:p>
        </p:txBody>
      </p:sp>
      <p:sp>
        <p:nvSpPr>
          <p:cNvPr id="100355" name="Rectangle 2"/>
          <p:cNvSpPr>
            <a:spLocks noGrp="1" noRot="1" noChangeAspect="1" noChangeArrowheads="1" noTextEdit="1"/>
          </p:cNvSpPr>
          <p:nvPr>
            <p:ph type="sldImg"/>
          </p:nvPr>
        </p:nvSpPr>
        <p:spPr>
          <a:xfrm>
            <a:off x="674688" y="766763"/>
            <a:ext cx="5754687" cy="3838575"/>
          </a:xfrm>
          <a:ln cap="flat"/>
        </p:spPr>
      </p:sp>
      <p:sp>
        <p:nvSpPr>
          <p:cNvPr id="100356" name="Rectangle 3"/>
          <p:cNvSpPr>
            <a:spLocks noGrp="1" noChangeArrowheads="1"/>
          </p:cNvSpPr>
          <p:nvPr>
            <p:ph type="body" idx="1"/>
          </p:nvPr>
        </p:nvSpPr>
        <p:spPr>
          <a:noFill/>
          <a:ln/>
        </p:spPr>
        <p:txBody>
          <a:bodyPr/>
          <a:lstStyle/>
          <a:p>
            <a:endParaRPr lang="fr-FR"/>
          </a:p>
        </p:txBody>
      </p:sp>
    </p:spTree>
    <p:extLst>
      <p:ext uri="{BB962C8B-B14F-4D97-AF65-F5344CB8AC3E}">
        <p14:creationId xmlns:p14="http://schemas.microsoft.com/office/powerpoint/2010/main" val="5414454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Knowledge inference concerns a wide number of problems that have been studied in different contexts. Some of the basic examples are:</a:t>
            </a:r>
          </a:p>
          <a:p>
            <a:pPr marL="285750" indent="-285750">
              <a:buFont typeface="Arial" panose="020B0604020202020204" pitchFamily="34" charset="0"/>
              <a:buChar char="•"/>
            </a:pPr>
            <a:r>
              <a:rPr lang="en-US" dirty="0"/>
              <a:t>Entity linking and disambiguation, which concerns the problem of identifying which entity names represent the same real-world entity, respective which entity is referred to in case of ambiguous entity names.</a:t>
            </a:r>
          </a:p>
          <a:p>
            <a:pPr marL="285750" indent="-285750">
              <a:buFont typeface="Arial" panose="020B0604020202020204" pitchFamily="34" charset="0"/>
              <a:buChar char="•"/>
            </a:pPr>
            <a:r>
              <a:rPr lang="en-US" dirty="0"/>
              <a:t>Schema integration, which concerns the problem which classes, attributes and relationships in one knowledge base correspond to which in another one.</a:t>
            </a:r>
          </a:p>
          <a:p>
            <a:pPr marL="285750" indent="-285750">
              <a:buFont typeface="Arial" panose="020B0604020202020204" pitchFamily="34" charset="0"/>
              <a:buChar char="•"/>
            </a:pPr>
            <a:r>
              <a:rPr lang="en-US" dirty="0"/>
              <a:t>Collective classification, which concerns the problem of learning unknown attribute values from the available knowledge in a knowledge base.</a:t>
            </a:r>
          </a:p>
          <a:p>
            <a:pPr marL="285750" marR="0" lvl="0" indent="-285750" algn="l" defTabSz="914400" rtl="0" eaLnBrk="1" fontAlgn="base" latinLnBrk="0" hangingPunct="1">
              <a:lnSpc>
                <a:spcPct val="100000"/>
              </a:lnSpc>
              <a:spcBef>
                <a:spcPct val="30000"/>
              </a:spcBef>
              <a:spcAft>
                <a:spcPct val="0"/>
              </a:spcAft>
              <a:buClrTx/>
              <a:buSzTx/>
              <a:buFont typeface="Arial" panose="020B0604020202020204" pitchFamily="34" charset="0"/>
              <a:buChar char="•"/>
              <a:tabLst/>
              <a:defRPr/>
            </a:pPr>
            <a:r>
              <a:rPr lang="en-US" dirty="0"/>
              <a:t>Link prediction, which concerns the problem of learning unknown relationships from the available knowledge in a knowledge base.</a:t>
            </a:r>
          </a:p>
          <a:p>
            <a:endParaRPr lang="en-US" dirty="0"/>
          </a:p>
        </p:txBody>
      </p:sp>
      <p:sp>
        <p:nvSpPr>
          <p:cNvPr id="4" name="Slide Number Placeholder 3"/>
          <p:cNvSpPr>
            <a:spLocks noGrp="1"/>
          </p:cNvSpPr>
          <p:nvPr>
            <p:ph type="sldNum" sz="quarter" idx="5"/>
          </p:nvPr>
        </p:nvSpPr>
        <p:spPr/>
        <p:txBody>
          <a:bodyPr/>
          <a:lstStyle/>
          <a:p>
            <a:fld id="{E6C47E0B-2958-48CC-BA4E-C350203CF107}" type="slidenum">
              <a:rPr lang="en-US"/>
              <a:pPr/>
              <a:t>3</a:t>
            </a:fld>
            <a:endParaRPr lang="en-US"/>
          </a:p>
        </p:txBody>
      </p:sp>
    </p:spTree>
    <p:extLst>
      <p:ext uri="{BB962C8B-B14F-4D97-AF65-F5344CB8AC3E}">
        <p14:creationId xmlns:p14="http://schemas.microsoft.com/office/powerpoint/2010/main" val="261838109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second inference task in knowledge bases, after entities have been disambiguated, is to assign to the entities correct attribute values. For discrete attributes this problem can be understood as a classification problem. This question has, for example, been studied for classifying users in a social network with respect to their stance or emotion towards a specific topic.</a:t>
            </a:r>
          </a:p>
          <a:p>
            <a:endParaRPr lang="en-US" dirty="0"/>
          </a:p>
          <a:p>
            <a:r>
              <a:rPr lang="en-US" dirty="0"/>
              <a:t>In the case of emotion analysis there exists typically indications of emotions, e.g., in the form of the use of emoticons or specific hashtags. However, only few users are using those.</a:t>
            </a:r>
          </a:p>
        </p:txBody>
      </p:sp>
      <p:sp>
        <p:nvSpPr>
          <p:cNvPr id="4" name="Slide Number Placeholder 3"/>
          <p:cNvSpPr>
            <a:spLocks noGrp="1"/>
          </p:cNvSpPr>
          <p:nvPr>
            <p:ph type="sldNum" sz="quarter" idx="5"/>
          </p:nvPr>
        </p:nvSpPr>
        <p:spPr/>
        <p:txBody>
          <a:bodyPr/>
          <a:lstStyle/>
          <a:p>
            <a:fld id="{E6C47E0B-2958-48CC-BA4E-C350203CF107}" type="slidenum">
              <a:rPr lang="en-US"/>
              <a:pPr/>
              <a:t>35</a:t>
            </a:fld>
            <a:endParaRPr lang="en-US"/>
          </a:p>
        </p:txBody>
      </p:sp>
    </p:spTree>
    <p:extLst>
      <p:ext uri="{BB962C8B-B14F-4D97-AF65-F5344CB8AC3E}">
        <p14:creationId xmlns:p14="http://schemas.microsoft.com/office/powerpoint/2010/main" val="303290174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many cases nodes that are connected by edges in a knowledge graph or as well in a social network, share properties. In social networks this is quite apparent. People that are connected through social links (e..g follower, friend, retweet, reply etc) are in general more likely to share opinions than those that are not. Is it possible to exploit this property to predict the attributes (respectively class lables) for those users that have none? </a:t>
            </a:r>
          </a:p>
        </p:txBody>
      </p:sp>
      <p:sp>
        <p:nvSpPr>
          <p:cNvPr id="4" name="Slide Number Placeholder 3"/>
          <p:cNvSpPr>
            <a:spLocks noGrp="1"/>
          </p:cNvSpPr>
          <p:nvPr>
            <p:ph type="sldNum" sz="quarter" idx="5"/>
          </p:nvPr>
        </p:nvSpPr>
        <p:spPr/>
        <p:txBody>
          <a:bodyPr/>
          <a:lstStyle/>
          <a:p>
            <a:fld id="{E6C47E0B-2958-48CC-BA4E-C350203CF107}" type="slidenum">
              <a:rPr lang="en-US"/>
              <a:pPr/>
              <a:t>36</a:t>
            </a:fld>
            <a:endParaRPr lang="en-US"/>
          </a:p>
        </p:txBody>
      </p:sp>
    </p:spTree>
    <p:extLst>
      <p:ext uri="{BB962C8B-B14F-4D97-AF65-F5344CB8AC3E}">
        <p14:creationId xmlns:p14="http://schemas.microsoft.com/office/powerpoint/2010/main" val="211329524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a:t>We consider the following model. A graph with vertices that can have either a label from a set L, or a label unknown. The edges are all undirected and unweighted. The model and approach can be extended for directed graphs with weighted edges.</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a:p>
          <a:p>
            <a:pPr marL="0" marR="0" lvl="0" indent="0" algn="l" defTabSz="914400" rtl="0" eaLnBrk="1" fontAlgn="base" latinLnBrk="0" hangingPunct="1">
              <a:lnSpc>
                <a:spcPct val="100000"/>
              </a:lnSpc>
              <a:spcBef>
                <a:spcPct val="30000"/>
              </a:spcBef>
              <a:spcAft>
                <a:spcPct val="0"/>
              </a:spcAft>
              <a:buClrTx/>
              <a:buSzTx/>
              <a:buFontTx/>
              <a:buNone/>
              <a:tabLst/>
              <a:defRPr/>
            </a:pPr>
            <a:r>
              <a:rPr lang="en-US"/>
              <a:t>We associate with vertices probability distributions that represent our knowledge about the assignment of a label. For all vertices we will compute an inferred probability distribution. </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a:p>
        </p:txBody>
      </p:sp>
      <p:sp>
        <p:nvSpPr>
          <p:cNvPr id="4" name="Slide Number Placeholder 3"/>
          <p:cNvSpPr>
            <a:spLocks noGrp="1"/>
          </p:cNvSpPr>
          <p:nvPr>
            <p:ph type="sldNum" sz="quarter" idx="5"/>
          </p:nvPr>
        </p:nvSpPr>
        <p:spPr/>
        <p:txBody>
          <a:bodyPr/>
          <a:lstStyle/>
          <a:p>
            <a:fld id="{E6C47E0B-2958-48CC-BA4E-C350203CF107}" type="slidenum">
              <a:rPr lang="en-US"/>
              <a:pPr/>
              <a:t>37</a:t>
            </a:fld>
            <a:endParaRPr lang="en-US"/>
          </a:p>
        </p:txBody>
      </p:sp>
    </p:spTree>
    <p:extLst>
      <p:ext uri="{BB962C8B-B14F-4D97-AF65-F5344CB8AC3E}">
        <p14:creationId xmlns:p14="http://schemas.microsoft.com/office/powerpoint/2010/main" val="281932130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a:t>In this model we assume that all neighbors of a node in the graph are equally influencing it. Thus, we can compute its expected label distribution by averaging the distributions of the neighbors. The resulting equation is analogous to the formulation of the PageRank model. Thus the Label Inference can be interpreted as a random walk model.</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a:p>
          <a:p>
            <a:pPr marL="0" marR="0" lvl="0" indent="0" algn="l" defTabSz="914400" rtl="0" eaLnBrk="1" fontAlgn="base" latinLnBrk="0" hangingPunct="1">
              <a:lnSpc>
                <a:spcPct val="100000"/>
              </a:lnSpc>
              <a:spcBef>
                <a:spcPct val="30000"/>
              </a:spcBef>
              <a:spcAft>
                <a:spcPct val="0"/>
              </a:spcAft>
              <a:buClrTx/>
              <a:buSzTx/>
              <a:buFontTx/>
              <a:buNone/>
              <a:tabLst/>
              <a:defRPr/>
            </a:pPr>
            <a:r>
              <a:rPr lang="en-US"/>
              <a:t>The model can be extended to weighted graphs, in which case the edge weight would be considered in the aggregation of the distributions of the neighboring vertices.</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a:p>
        </p:txBody>
      </p:sp>
      <p:sp>
        <p:nvSpPr>
          <p:cNvPr id="4" name="Slide Number Placeholder 3"/>
          <p:cNvSpPr>
            <a:spLocks noGrp="1"/>
          </p:cNvSpPr>
          <p:nvPr>
            <p:ph type="sldNum" sz="quarter" idx="5"/>
          </p:nvPr>
        </p:nvSpPr>
        <p:spPr/>
        <p:txBody>
          <a:bodyPr/>
          <a:lstStyle/>
          <a:p>
            <a:fld id="{E6C47E0B-2958-48CC-BA4E-C350203CF107}" type="slidenum">
              <a:rPr lang="en-US"/>
              <a:pPr/>
              <a:t>39</a:t>
            </a:fld>
            <a:endParaRPr lang="en-US"/>
          </a:p>
        </p:txBody>
      </p:sp>
    </p:spTree>
    <p:extLst>
      <p:ext uri="{BB962C8B-B14F-4D97-AF65-F5344CB8AC3E}">
        <p14:creationId xmlns:p14="http://schemas.microsoft.com/office/powerpoint/2010/main" val="344490105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a:t>For some vertices we have an apriori assignment of labels (these are the vertices for which the label is known). For vertices that have no apriori label assigned we have a vector to represent the unknown state. Note that the apriori distribution can also be a true probability distribution, if we are initially not sure about the label, but have some partial knowledge.</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a:p>
          <a:p>
            <a:endParaRPr lang="en-US"/>
          </a:p>
        </p:txBody>
      </p:sp>
      <p:sp>
        <p:nvSpPr>
          <p:cNvPr id="4" name="Slide Number Placeholder 3"/>
          <p:cNvSpPr>
            <a:spLocks noGrp="1"/>
          </p:cNvSpPr>
          <p:nvPr>
            <p:ph type="sldNum" sz="quarter" idx="5"/>
          </p:nvPr>
        </p:nvSpPr>
        <p:spPr/>
        <p:txBody>
          <a:bodyPr/>
          <a:lstStyle/>
          <a:p>
            <a:fld id="{E6C47E0B-2958-48CC-BA4E-C350203CF107}" type="slidenum">
              <a:rPr lang="en-US"/>
              <a:pPr/>
              <a:t>41</a:t>
            </a:fld>
            <a:endParaRPr lang="en-US"/>
          </a:p>
        </p:txBody>
      </p:sp>
    </p:spTree>
    <p:extLst>
      <p:ext uri="{BB962C8B-B14F-4D97-AF65-F5344CB8AC3E}">
        <p14:creationId xmlns:p14="http://schemas.microsoft.com/office/powerpoint/2010/main" val="183373514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The full label propagation model adds additional aspects to the propagation of labels to neighbors. The probabilities should be understood as the decisions that a random walker can take to find a neighboring node from which to learn the label.</a:t>
                </a:r>
              </a:p>
              <a:p>
                <a:pPr marL="285750" indent="-285750">
                  <a:buFontTx/>
                  <a:buChar char="-"/>
                </a:pPr>
                <a:r>
                  <a:rPr lang="en-US" dirty="0"/>
                  <a:t>For vertices with </a:t>
                </a:r>
                <a:r>
                  <a:rPr lang="en-US" dirty="0" err="1"/>
                  <a:t>apriori</a:t>
                </a:r>
                <a:r>
                  <a:rPr lang="en-US" dirty="0"/>
                  <a:t> labels, at every step the </a:t>
                </a:r>
                <a:r>
                  <a:rPr lang="en-US" dirty="0" err="1"/>
                  <a:t>apriori</a:t>
                </a:r>
                <a:r>
                  <a:rPr lang="en-US" dirty="0"/>
                  <a:t> distribution is injected with a certain probability </a:t>
                </a:r>
                <a14:m>
                  <m:oMath xmlns:m="http://schemas.openxmlformats.org/officeDocument/2006/math">
                    <m:sSubSup>
                      <m:sSubSupPr>
                        <m:ctrlPr>
                          <a:rPr lang="fr-CH" sz="1600" b="0" i="1">
                            <a:latin typeface="Cambria Math" panose="02040503050406030204" pitchFamily="18" charset="0"/>
                          </a:rPr>
                        </m:ctrlPr>
                      </m:sSubSupPr>
                      <m:e>
                        <m:r>
                          <a:rPr lang="fr-CH" sz="1600" b="0" i="1">
                            <a:latin typeface="Cambria Math" panose="02040503050406030204" pitchFamily="18" charset="0"/>
                          </a:rPr>
                          <m:t>𝑝</m:t>
                        </m:r>
                      </m:e>
                      <m:sub>
                        <m:r>
                          <a:rPr lang="fr-CH" sz="1600" b="0" i="1">
                            <a:latin typeface="Cambria Math" panose="02040503050406030204" pitchFamily="18" charset="0"/>
                          </a:rPr>
                          <m:t>𝑣</m:t>
                        </m:r>
                      </m:sub>
                      <m:sup>
                        <m:r>
                          <a:rPr lang="fr-CH" sz="1600" b="0" i="1">
                            <a:latin typeface="Cambria Math" panose="02040503050406030204" pitchFamily="18" charset="0"/>
                          </a:rPr>
                          <m:t>𝑖𝑛𝑗</m:t>
                        </m:r>
                      </m:sup>
                    </m:sSubSup>
                  </m:oMath>
                </a14:m>
                <a:r>
                  <a:rPr lang="en-US" dirty="0"/>
                  <a:t> that depends on the vertex</a:t>
                </a:r>
              </a:p>
              <a:p>
                <a:pPr marL="285750" indent="-285750">
                  <a:buFontTx/>
                  <a:buChar char="-"/>
                </a:pPr>
                <a:r>
                  <a:rPr lang="en-US" dirty="0"/>
                  <a:t>For all vertices the propagation process (random walk) can also be abandoned with a certain probability </a:t>
                </a:r>
                <a14:m>
                  <m:oMath xmlns:m="http://schemas.openxmlformats.org/officeDocument/2006/math">
                    <m:sSubSup>
                      <m:sSubSupPr>
                        <m:ctrlPr>
                          <a:rPr lang="fr-CH" sz="1600" i="1">
                            <a:latin typeface="Cambria Math" panose="02040503050406030204" pitchFamily="18" charset="0"/>
                          </a:rPr>
                        </m:ctrlPr>
                      </m:sSubSupPr>
                      <m:e>
                        <m:r>
                          <a:rPr lang="fr-CH" sz="1600" i="1">
                            <a:latin typeface="Cambria Math" panose="02040503050406030204" pitchFamily="18" charset="0"/>
                          </a:rPr>
                          <m:t>𝑝</m:t>
                        </m:r>
                      </m:e>
                      <m:sub>
                        <m:r>
                          <a:rPr lang="fr-CH" sz="1600" i="1">
                            <a:latin typeface="Cambria Math" panose="02040503050406030204" pitchFamily="18" charset="0"/>
                          </a:rPr>
                          <m:t>𝑣</m:t>
                        </m:r>
                      </m:sub>
                      <m:sup>
                        <m:r>
                          <a:rPr lang="fr-CH" sz="1600" b="0" i="1">
                            <a:latin typeface="Cambria Math" panose="02040503050406030204" pitchFamily="18" charset="0"/>
                          </a:rPr>
                          <m:t>𝑎𝑏𝑎</m:t>
                        </m:r>
                      </m:sup>
                    </m:sSubSup>
                  </m:oMath>
                </a14:m>
                <a:r>
                  <a:rPr lang="en-US" dirty="0"/>
                  <a:t>. In that case the becomes</a:t>
                </a:r>
                <a:r>
                  <a:rPr lang="en-US" baseline="0" dirty="0"/>
                  <a:t> unknown.</a:t>
                </a:r>
                <a:endParaRPr lang="en-US" dirty="0"/>
              </a:p>
              <a:p>
                <a:pPr marL="285750" indent="-285750">
                  <a:buFontTx/>
                  <a:buChar char="-"/>
                </a:pPr>
                <a:r>
                  <a:rPr lang="en-US" dirty="0"/>
                  <a:t>The propagation of the label distribution to neighbors occurs then with a (remaining) probability of </a:t>
                </a:r>
                <a14:m>
                  <m:oMath xmlns:m="http://schemas.openxmlformats.org/officeDocument/2006/math">
                    <m:sSubSup>
                      <m:sSubSupPr>
                        <m:ctrlPr>
                          <a:rPr lang="fr-CH" sz="1600" i="1">
                            <a:latin typeface="Cambria Math" panose="02040503050406030204" pitchFamily="18" charset="0"/>
                          </a:rPr>
                        </m:ctrlPr>
                      </m:sSubSupPr>
                      <m:e>
                        <m:r>
                          <a:rPr lang="fr-CH" sz="1600" i="1">
                            <a:latin typeface="Cambria Math" panose="02040503050406030204" pitchFamily="18" charset="0"/>
                          </a:rPr>
                          <m:t>𝑝</m:t>
                        </m:r>
                      </m:e>
                      <m:sub>
                        <m:r>
                          <a:rPr lang="fr-CH" sz="1600" i="1">
                            <a:latin typeface="Cambria Math" panose="02040503050406030204" pitchFamily="18" charset="0"/>
                          </a:rPr>
                          <m:t>𝑣</m:t>
                        </m:r>
                      </m:sub>
                      <m:sup>
                        <m:r>
                          <a:rPr lang="fr-CH" sz="1600" b="0" i="1">
                            <a:latin typeface="Cambria Math" panose="02040503050406030204" pitchFamily="18" charset="0"/>
                          </a:rPr>
                          <m:t>𝑐𝑜𝑛</m:t>
                        </m:r>
                      </m:sup>
                    </m:sSubSup>
                  </m:oMath>
                </a14:m>
                <a:r>
                  <a:rPr lang="en-US" dirty="0"/>
                  <a:t>.</a:t>
                </a:r>
              </a:p>
              <a:p>
                <a:pPr marL="285750" indent="-285750">
                  <a:buFontTx/>
                  <a:buChar char="-"/>
                </a:pPr>
                <a:endParaRPr lang="en-US" dirty="0"/>
              </a:p>
              <a:p>
                <a:pPr marL="0" indent="0">
                  <a:buFontTx/>
                  <a:buNone/>
                </a:pPr>
                <a:r>
                  <a:rPr lang="en-US" dirty="0"/>
                  <a:t>As in PageRank the process is iterated till convergence occurs.</a:t>
                </a:r>
              </a:p>
              <a:p>
                <a:endParaRPr lang="en-US" dirty="0"/>
              </a:p>
            </p:txBody>
          </p:sp>
        </mc:Choice>
        <mc:Fallback xmlns="">
          <p:sp>
            <p:nvSpPr>
              <p:cNvPr id="3" name="Notes Placeholder 2"/>
              <p:cNvSpPr>
                <a:spLocks noGrp="1"/>
              </p:cNvSpPr>
              <p:nvPr>
                <p:ph type="body" idx="1"/>
              </p:nvPr>
            </p:nvSpPr>
            <p:spPr/>
            <p:txBody>
              <a:bodyPr/>
              <a:lstStyle/>
              <a:p>
                <a:r>
                  <a:rPr lang="en-US"/>
                  <a:t>The full label propagation model adds additional aspects to the propagation of labels to neighbors.</a:t>
                </a:r>
              </a:p>
              <a:p>
                <a:pPr marL="285750" indent="-285750">
                  <a:buFontTx/>
                  <a:buChar char="-"/>
                </a:pPr>
                <a:r>
                  <a:rPr lang="en-US"/>
                  <a:t>For vertices with apriori labels, at every step the apriori distribution is injected with a certain probability </a:t>
                </a:r>
                <a:r>
                  <a:rPr lang="fr-CH" sz="1600" b="0" i="0">
                    <a:latin typeface="Cambria Math" panose="02040503050406030204" pitchFamily="18" charset="0"/>
                  </a:rPr>
                  <a:t>𝑝_𝑣^𝑖𝑛𝑗</a:t>
                </a:r>
                <a:r>
                  <a:rPr lang="en-US"/>
                  <a:t> that depends on the vertice</a:t>
                </a:r>
              </a:p>
              <a:p>
                <a:pPr marL="285750" indent="-285750">
                  <a:buFontTx/>
                  <a:buChar char="-"/>
                </a:pPr>
                <a:r>
                  <a:rPr lang="en-US"/>
                  <a:t>For all vertices the propogation process can also be abandoned with a certain probability </a:t>
                </a:r>
                <a:r>
                  <a:rPr lang="fr-CH" sz="1600" i="0">
                    <a:latin typeface="Cambria Math" panose="02040503050406030204" pitchFamily="18" charset="0"/>
                  </a:rPr>
                  <a:t>𝑝_𝑣^</a:t>
                </a:r>
                <a:r>
                  <a:rPr lang="fr-CH" sz="1600" b="0" i="0">
                    <a:latin typeface="Cambria Math" panose="02040503050406030204" pitchFamily="18" charset="0"/>
                  </a:rPr>
                  <a:t>𝑎𝑏𝑎𝑛𝑑𝑜𝑛</a:t>
                </a:r>
                <a:endParaRPr lang="en-US"/>
              </a:p>
              <a:p>
                <a:pPr marL="285750" indent="-285750">
                  <a:buFontTx/>
                  <a:buChar char="-"/>
                </a:pPr>
                <a:r>
                  <a:rPr lang="en-US"/>
                  <a:t>The propagation of the label distribution to neighbors occurs then with a (remaining) probability of </a:t>
                </a:r>
                <a:r>
                  <a:rPr lang="fr-CH" sz="1600" i="0">
                    <a:latin typeface="Cambria Math" panose="02040503050406030204" pitchFamily="18" charset="0"/>
                  </a:rPr>
                  <a:t>𝑝_𝑣^</a:t>
                </a:r>
                <a:r>
                  <a:rPr lang="fr-CH" sz="1600" b="0" i="0">
                    <a:latin typeface="Cambria Math" panose="02040503050406030204" pitchFamily="18" charset="0"/>
                  </a:rPr>
                  <a:t>𝑐𝑜𝑛𝑡𝑖𝑛𝑢𝑒</a:t>
                </a:r>
                <a:endParaRPr lang="en-US"/>
              </a:p>
              <a:p>
                <a:pPr marL="285750" indent="-285750">
                  <a:buFontTx/>
                  <a:buChar char="-"/>
                </a:pPr>
                <a:endParaRPr lang="en-US"/>
              </a:p>
              <a:p>
                <a:pPr marL="0" indent="0">
                  <a:buFontTx/>
                  <a:buNone/>
                </a:pPr>
                <a:r>
                  <a:rPr lang="en-US"/>
                  <a:t>As in PageRank the process is iterated till convergence occurs.</a:t>
                </a:r>
              </a:p>
              <a:p>
                <a:endParaRPr lang="en-US"/>
              </a:p>
            </p:txBody>
          </p:sp>
        </mc:Fallback>
      </mc:AlternateContent>
      <p:sp>
        <p:nvSpPr>
          <p:cNvPr id="4" name="Slide Number Placeholder 3"/>
          <p:cNvSpPr>
            <a:spLocks noGrp="1"/>
          </p:cNvSpPr>
          <p:nvPr>
            <p:ph type="sldNum" sz="quarter" idx="5"/>
          </p:nvPr>
        </p:nvSpPr>
        <p:spPr/>
        <p:txBody>
          <a:bodyPr/>
          <a:lstStyle/>
          <a:p>
            <a:fld id="{E6C47E0B-2958-48CC-BA4E-C350203CF107}" type="slidenum">
              <a:rPr lang="en-US"/>
              <a:pPr/>
              <a:t>42</a:t>
            </a:fld>
            <a:endParaRPr lang="en-US"/>
          </a:p>
        </p:txBody>
      </p:sp>
    </p:spTree>
    <p:extLst>
      <p:ext uri="{BB962C8B-B14F-4D97-AF65-F5344CB8AC3E}">
        <p14:creationId xmlns:p14="http://schemas.microsoft.com/office/powerpoint/2010/main" val="80605446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transition probabilities depend on the properties of the vertices. In our model, the only relevant property is its degree. </a:t>
            </a:r>
          </a:p>
          <a:p>
            <a:endParaRPr lang="en-US"/>
          </a:p>
          <a:p>
            <a:pPr marL="0" marR="0" lvl="0" indent="0" algn="l" defTabSz="914400" rtl="0" eaLnBrk="1" fontAlgn="base" latinLnBrk="0" hangingPunct="1">
              <a:lnSpc>
                <a:spcPct val="100000"/>
              </a:lnSpc>
              <a:spcBef>
                <a:spcPct val="30000"/>
              </a:spcBef>
              <a:spcAft>
                <a:spcPct val="0"/>
              </a:spcAft>
              <a:buClrTx/>
              <a:buSzTx/>
              <a:buFontTx/>
              <a:buNone/>
              <a:tabLst/>
              <a:defRPr/>
            </a:pPr>
            <a:r>
              <a:rPr lang="en-US"/>
              <a:t>In a more general model with edge weights the probabilities would depend on the distribution of edge weights of the edges connected to the vertice (Fan-out entropy heuristics)</a:t>
            </a:r>
          </a:p>
          <a:p>
            <a:endParaRPr lang="en-US"/>
          </a:p>
          <a:p>
            <a:endParaRPr lang="en-US"/>
          </a:p>
          <a:p>
            <a:endParaRPr lang="en-US"/>
          </a:p>
          <a:p>
            <a:endParaRPr lang="en-US"/>
          </a:p>
          <a:p>
            <a:endParaRPr lang="en-US"/>
          </a:p>
          <a:p>
            <a:endParaRPr lang="en-US"/>
          </a:p>
        </p:txBody>
      </p:sp>
      <p:sp>
        <p:nvSpPr>
          <p:cNvPr id="4" name="Slide Number Placeholder 3"/>
          <p:cNvSpPr>
            <a:spLocks noGrp="1"/>
          </p:cNvSpPr>
          <p:nvPr>
            <p:ph type="sldNum" sz="quarter" idx="5"/>
          </p:nvPr>
        </p:nvSpPr>
        <p:spPr/>
        <p:txBody>
          <a:bodyPr/>
          <a:lstStyle/>
          <a:p>
            <a:fld id="{E6C47E0B-2958-48CC-BA4E-C350203CF107}" type="slidenum">
              <a:rPr lang="en-US"/>
              <a:pPr/>
              <a:t>45</a:t>
            </a:fld>
            <a:endParaRPr lang="en-US"/>
          </a:p>
        </p:txBody>
      </p:sp>
    </p:spTree>
    <p:extLst>
      <p:ext uri="{BB962C8B-B14F-4D97-AF65-F5344CB8AC3E}">
        <p14:creationId xmlns:p14="http://schemas.microsoft.com/office/powerpoint/2010/main" val="400758270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For labelled nodes the injection probability increases with the degree. Thus, well connected pre-labelled nodes have a lot of influence.</a:t>
            </a:r>
          </a:p>
        </p:txBody>
      </p:sp>
      <p:sp>
        <p:nvSpPr>
          <p:cNvPr id="4" name="Slide Number Placeholder 3"/>
          <p:cNvSpPr>
            <a:spLocks noGrp="1"/>
          </p:cNvSpPr>
          <p:nvPr>
            <p:ph type="sldNum" sz="quarter" idx="5"/>
          </p:nvPr>
        </p:nvSpPr>
        <p:spPr/>
        <p:txBody>
          <a:bodyPr/>
          <a:lstStyle/>
          <a:p>
            <a:fld id="{E6C47E0B-2958-48CC-BA4E-C350203CF107}" type="slidenum">
              <a:rPr lang="en-US"/>
              <a:pPr/>
              <a:t>46</a:t>
            </a:fld>
            <a:endParaRPr lang="en-US"/>
          </a:p>
        </p:txBody>
      </p:sp>
    </p:spTree>
    <p:extLst>
      <p:ext uri="{BB962C8B-B14F-4D97-AF65-F5344CB8AC3E}">
        <p14:creationId xmlns:p14="http://schemas.microsoft.com/office/powerpoint/2010/main" val="314952160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For unlabeled nodes the behavior the abandon probability increases with the degree. Thus, high degree nodes have less influence. </a:t>
            </a:r>
          </a:p>
        </p:txBody>
      </p:sp>
      <p:sp>
        <p:nvSpPr>
          <p:cNvPr id="4" name="Slide Number Placeholder 3"/>
          <p:cNvSpPr>
            <a:spLocks noGrp="1"/>
          </p:cNvSpPr>
          <p:nvPr>
            <p:ph type="sldNum" sz="quarter" idx="5"/>
          </p:nvPr>
        </p:nvSpPr>
        <p:spPr/>
        <p:txBody>
          <a:bodyPr/>
          <a:lstStyle/>
          <a:p>
            <a:fld id="{E6C47E0B-2958-48CC-BA4E-C350203CF107}" type="slidenum">
              <a:rPr lang="en-US"/>
              <a:pPr/>
              <a:t>47</a:t>
            </a:fld>
            <a:endParaRPr lang="en-US"/>
          </a:p>
        </p:txBody>
      </p:sp>
    </p:spTree>
    <p:extLst>
      <p:ext uri="{BB962C8B-B14F-4D97-AF65-F5344CB8AC3E}">
        <p14:creationId xmlns:p14="http://schemas.microsoft.com/office/powerpoint/2010/main" val="21743595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entities have been recognized in a text, one can link them to their corresponding counter-parts in a knowledge base. So-called </a:t>
            </a:r>
            <a:r>
              <a:rPr lang="en-US" dirty="0" err="1"/>
              <a:t>ntitiy</a:t>
            </a:r>
            <a:r>
              <a:rPr lang="en-US" dirty="0"/>
              <a:t> disambiguation is a step that usually follows named entity recognition.</a:t>
            </a:r>
          </a:p>
        </p:txBody>
      </p:sp>
      <p:sp>
        <p:nvSpPr>
          <p:cNvPr id="4" name="Slide Number Placeholder 3"/>
          <p:cNvSpPr>
            <a:spLocks noGrp="1"/>
          </p:cNvSpPr>
          <p:nvPr>
            <p:ph type="sldNum" sz="quarter" idx="5"/>
          </p:nvPr>
        </p:nvSpPr>
        <p:spPr/>
        <p:txBody>
          <a:bodyPr/>
          <a:lstStyle/>
          <a:p>
            <a:fld id="{E6C47E0B-2958-48CC-BA4E-C350203CF107}" type="slidenum">
              <a:rPr lang="en-US"/>
              <a:pPr/>
              <a:t>4</a:t>
            </a:fld>
            <a:endParaRPr lang="en-US"/>
          </a:p>
        </p:txBody>
      </p:sp>
    </p:spTree>
    <p:extLst>
      <p:ext uri="{BB962C8B-B14F-4D97-AF65-F5344CB8AC3E}">
        <p14:creationId xmlns:p14="http://schemas.microsoft.com/office/powerpoint/2010/main" val="541887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Entity disambiguation can however be quite challenging due to homonymy and synonymy. Handling these problems is essential for every text analytics tasks. Not being able to handle homonymy usually results in the introduction of noise into the results (poor precision), whereas not properly handling synonymy risks to miss relevant documents (poor recall).</a:t>
            </a:r>
          </a:p>
        </p:txBody>
      </p:sp>
      <p:sp>
        <p:nvSpPr>
          <p:cNvPr id="4" name="Slide Number Placeholder 3"/>
          <p:cNvSpPr>
            <a:spLocks noGrp="1"/>
          </p:cNvSpPr>
          <p:nvPr>
            <p:ph type="sldNum" sz="quarter" idx="5"/>
          </p:nvPr>
        </p:nvSpPr>
        <p:spPr/>
        <p:txBody>
          <a:bodyPr/>
          <a:lstStyle/>
          <a:p>
            <a:fld id="{E6C47E0B-2958-48CC-BA4E-C350203CF107}" type="slidenum">
              <a:rPr lang="en-US"/>
              <a:pPr/>
              <a:t>5</a:t>
            </a:fld>
            <a:endParaRPr lang="en-US"/>
          </a:p>
        </p:txBody>
      </p:sp>
    </p:spTree>
    <p:extLst>
      <p:ext uri="{BB962C8B-B14F-4D97-AF65-F5344CB8AC3E}">
        <p14:creationId xmlns:p14="http://schemas.microsoft.com/office/powerpoint/2010/main" val="1103579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performing entity disambiguation one can exploit two different sources of information. </a:t>
            </a:r>
          </a:p>
          <a:p>
            <a:endParaRPr lang="en-US" dirty="0"/>
          </a:p>
          <a:p>
            <a:r>
              <a:rPr lang="en-US" dirty="0"/>
              <a:t>1. Local information extracted from the text mention, or its vicinity. This can be used to compare the text mention and its features with the text entry in the knowledge base, in order to obtain evidence which entities in the knowledge base are potential matches. </a:t>
            </a:r>
          </a:p>
          <a:p>
            <a:endParaRPr lang="en-US" dirty="0"/>
          </a:p>
          <a:p>
            <a:r>
              <a:rPr lang="en-US" dirty="0"/>
              <a:t>2. Coherence of different text mentions and knowledge base entries. When multiple entities are extracted from text, they will have relationships among each other. By analyzing whether the relationships among entries in the text and in the knowledge base are consistent with which each other one can disambiguate mentions of entities in the text.</a:t>
            </a:r>
          </a:p>
        </p:txBody>
      </p:sp>
      <p:sp>
        <p:nvSpPr>
          <p:cNvPr id="4" name="Slide Number Placeholder 3"/>
          <p:cNvSpPr>
            <a:spLocks noGrp="1"/>
          </p:cNvSpPr>
          <p:nvPr>
            <p:ph type="sldNum" sz="quarter" idx="5"/>
          </p:nvPr>
        </p:nvSpPr>
        <p:spPr/>
        <p:txBody>
          <a:bodyPr/>
          <a:lstStyle/>
          <a:p>
            <a:fld id="{E6C47E0B-2958-48CC-BA4E-C350203CF107}" type="slidenum">
              <a:rPr lang="en-US"/>
              <a:pPr/>
              <a:t>6</a:t>
            </a:fld>
            <a:endParaRPr lang="en-US"/>
          </a:p>
        </p:txBody>
      </p:sp>
    </p:spTree>
    <p:extLst>
      <p:ext uri="{BB962C8B-B14F-4D97-AF65-F5344CB8AC3E}">
        <p14:creationId xmlns:p14="http://schemas.microsoft.com/office/powerpoint/2010/main" val="26272462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give now an example to illustrate the process of entity disambiguation using a knowledge graph. Assume the knowledge base contains the subgraph shown in the figure, with entities that apparently are relevant to our text example.</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6C47E0B-2958-48CC-BA4E-C350203CF107}" type="slidenum">
              <a:rPr lang="en-US"/>
              <a:pPr/>
              <a:t>7</a:t>
            </a:fld>
            <a:endParaRPr lang="en-US"/>
          </a:p>
        </p:txBody>
      </p:sp>
    </p:spTree>
    <p:extLst>
      <p:ext uri="{BB962C8B-B14F-4D97-AF65-F5344CB8AC3E}">
        <p14:creationId xmlns:p14="http://schemas.microsoft.com/office/powerpoint/2010/main" val="25233266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 first step the textual mentions of the entities are linked to entries in the knowledge graph. After performing NER, this can be done using local information, textual similarity between the text mention and the name of the concept in the knowledge graph. By linking the text mentions we create entity matches of the form e = (c, m), where e is a node in the entity graph, c is the concept from the knowledge graph, and m is the textual mention of an entity in the text. The entity graph consists of all matched nodes in the knowledge graph, and the relationships among them. We may also associate a similarity measure to each node in the entity graph, capturing how well the text mention matches the concept in the knowledge graph.</a:t>
            </a:r>
          </a:p>
          <a:p>
            <a:endParaRPr lang="en-US" dirty="0"/>
          </a:p>
          <a:p>
            <a:endParaRPr lang="en-US" dirty="0"/>
          </a:p>
        </p:txBody>
      </p:sp>
      <p:sp>
        <p:nvSpPr>
          <p:cNvPr id="4" name="Slide Number Placeholder 3"/>
          <p:cNvSpPr>
            <a:spLocks noGrp="1"/>
          </p:cNvSpPr>
          <p:nvPr>
            <p:ph type="sldNum" sz="quarter" idx="5"/>
          </p:nvPr>
        </p:nvSpPr>
        <p:spPr/>
        <p:txBody>
          <a:bodyPr/>
          <a:lstStyle/>
          <a:p>
            <a:fld id="{E6C47E0B-2958-48CC-BA4E-C350203CF107}" type="slidenum">
              <a:rPr lang="en-US"/>
              <a:pPr/>
              <a:t>8</a:t>
            </a:fld>
            <a:endParaRPr lang="en-US"/>
          </a:p>
        </p:txBody>
      </p:sp>
    </p:spTree>
    <p:extLst>
      <p:ext uri="{BB962C8B-B14F-4D97-AF65-F5344CB8AC3E}">
        <p14:creationId xmlns:p14="http://schemas.microsoft.com/office/powerpoint/2010/main" val="36820179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The example shows that different interpretations are possible for both the mention “Schindler” and “Otis”. Therefore, the problem is to decide which if each these two alternative matches is the better one. A possibility indication for the quality of a match is the connectivity of the nodes with the other nodes in the entity graph.</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6C47E0B-2958-48CC-BA4E-C350203CF107}" type="slidenum">
              <a:rPr lang="en-US"/>
              <a:pPr/>
              <a:t>9</a:t>
            </a:fld>
            <a:endParaRPr lang="en-US"/>
          </a:p>
        </p:txBody>
      </p:sp>
    </p:spTree>
    <p:extLst>
      <p:ext uri="{BB962C8B-B14F-4D97-AF65-F5344CB8AC3E}">
        <p14:creationId xmlns:p14="http://schemas.microsoft.com/office/powerpoint/2010/main" val="26526742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90945" y="2460842"/>
            <a:ext cx="10097374" cy="1698015"/>
          </a:xfrm>
        </p:spPr>
        <p:txBody>
          <a:bodyPr/>
          <a:lstStyle/>
          <a:p>
            <a:r>
              <a:rPr lang="en-US"/>
              <a:t>Click to edit Master title style</a:t>
            </a:r>
            <a:endParaRPr lang="fr-CH"/>
          </a:p>
        </p:txBody>
      </p:sp>
      <p:sp>
        <p:nvSpPr>
          <p:cNvPr id="3" name="Subtitle 2"/>
          <p:cNvSpPr>
            <a:spLocks noGrp="1"/>
          </p:cNvSpPr>
          <p:nvPr>
            <p:ph type="subTitle" idx="1"/>
          </p:nvPr>
        </p:nvSpPr>
        <p:spPr>
          <a:xfrm>
            <a:off x="1781890" y="4488921"/>
            <a:ext cx="8315484" cy="2024415"/>
          </a:xfrm>
        </p:spPr>
        <p:txBody>
          <a:bodyPr/>
          <a:lstStyle>
            <a:lvl1pPr marL="0" indent="0" algn="ctr">
              <a:buNone/>
              <a:defRPr/>
            </a:lvl1pPr>
            <a:lvl2pPr marL="565561" indent="0" algn="ctr">
              <a:buNone/>
              <a:defRPr/>
            </a:lvl2pPr>
            <a:lvl3pPr marL="1131126" indent="0" algn="ctr">
              <a:buNone/>
              <a:defRPr/>
            </a:lvl3pPr>
            <a:lvl4pPr marL="1696685" indent="0" algn="ctr">
              <a:buNone/>
              <a:defRPr/>
            </a:lvl4pPr>
            <a:lvl5pPr marL="2262251" indent="0" algn="ctr">
              <a:buNone/>
              <a:defRPr/>
            </a:lvl5pPr>
            <a:lvl6pPr marL="2827813" indent="0" algn="ctr">
              <a:buNone/>
              <a:defRPr/>
            </a:lvl6pPr>
            <a:lvl7pPr marL="3393374" indent="0" algn="ctr">
              <a:buNone/>
              <a:defRPr/>
            </a:lvl7pPr>
            <a:lvl8pPr marL="3958938" indent="0" algn="ctr">
              <a:buNone/>
              <a:defRPr/>
            </a:lvl8pPr>
            <a:lvl9pPr marL="4524504" indent="0" algn="ctr">
              <a:buNone/>
              <a:defRPr/>
            </a:lvl9pPr>
          </a:lstStyle>
          <a:p>
            <a:r>
              <a:rPr lang="en-US"/>
              <a:t>Click to edit Master subtitle style</a:t>
            </a:r>
            <a:endParaRPr lang="fr-CH"/>
          </a:p>
        </p:txBody>
      </p:sp>
      <p:sp>
        <p:nvSpPr>
          <p:cNvPr id="4" name="Footer Placeholder 3"/>
          <p:cNvSpPr>
            <a:spLocks noGrp="1"/>
          </p:cNvSpPr>
          <p:nvPr>
            <p:ph type="ftr" sz="quarter" idx="10"/>
          </p:nvPr>
        </p:nvSpPr>
        <p:spPr/>
        <p:txBody>
          <a:bodyPr/>
          <a:lstStyle>
            <a:lvl1pPr>
              <a:defRPr/>
            </a:lvl1pPr>
          </a:lstStyle>
          <a:p>
            <a:r>
              <a:rPr lang="fr-CH"/>
              <a:t>©2022, Karl Aberer, EPFL-IC, Laboratoire de systèmes d'informations répartis </a:t>
            </a:r>
            <a:endParaRPr lang="en-GB"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CH"/>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Footer Placeholder 3"/>
          <p:cNvSpPr>
            <a:spLocks noGrp="1"/>
          </p:cNvSpPr>
          <p:nvPr>
            <p:ph type="ftr" sz="quarter" idx="10"/>
          </p:nvPr>
        </p:nvSpPr>
        <p:spPr/>
        <p:txBody>
          <a:bodyPr/>
          <a:lstStyle>
            <a:lvl1pPr>
              <a:defRPr/>
            </a:lvl1pPr>
          </a:lstStyle>
          <a:p>
            <a:r>
              <a:rPr lang="fr-CH"/>
              <a:t>©2022, Karl Aberer, EPFL-IC, Laboratoire de systèmes d'informations répartis </a:t>
            </a:r>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17547" y="352072"/>
            <a:ext cx="2705832" cy="7006605"/>
          </a:xfrm>
        </p:spPr>
        <p:txBody>
          <a:bodyPr vert="eaVert"/>
          <a:lstStyle/>
          <a:p>
            <a:r>
              <a:rPr lang="en-US"/>
              <a:t>Click to edit Master title style</a:t>
            </a:r>
            <a:endParaRPr lang="fr-CH"/>
          </a:p>
        </p:txBody>
      </p:sp>
      <p:sp>
        <p:nvSpPr>
          <p:cNvPr id="3" name="Vertical Text Placeholder 2"/>
          <p:cNvSpPr>
            <a:spLocks noGrp="1"/>
          </p:cNvSpPr>
          <p:nvPr>
            <p:ph type="body" orient="vert" idx="1"/>
          </p:nvPr>
        </p:nvSpPr>
        <p:spPr>
          <a:xfrm>
            <a:off x="197988" y="352072"/>
            <a:ext cx="7921572" cy="700660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Footer Placeholder 3"/>
          <p:cNvSpPr>
            <a:spLocks noGrp="1"/>
          </p:cNvSpPr>
          <p:nvPr>
            <p:ph type="ftr" sz="quarter" idx="10"/>
          </p:nvPr>
        </p:nvSpPr>
        <p:spPr/>
        <p:txBody>
          <a:bodyPr/>
          <a:lstStyle>
            <a:lvl1pPr>
              <a:defRPr/>
            </a:lvl1pPr>
          </a:lstStyle>
          <a:p>
            <a:r>
              <a:rPr lang="fr-CH"/>
              <a:t>©2022, Karl Aberer, EPFL-IC, Laboratoire de systèmes d'informations répartis </a:t>
            </a:r>
            <a:endParaRPr lang="en-GB"/>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97987" y="352072"/>
            <a:ext cx="10790331" cy="1056217"/>
          </a:xfrm>
        </p:spPr>
        <p:txBody>
          <a:bodyPr/>
          <a:lstStyle/>
          <a:p>
            <a:r>
              <a:rPr lang="en-US"/>
              <a:t>Click to edit Master title style</a:t>
            </a:r>
            <a:endParaRPr lang="fr-CH"/>
          </a:p>
        </p:txBody>
      </p:sp>
      <p:sp>
        <p:nvSpPr>
          <p:cNvPr id="3" name="Table Placeholder 2"/>
          <p:cNvSpPr>
            <a:spLocks noGrp="1"/>
          </p:cNvSpPr>
          <p:nvPr>
            <p:ph type="tbl" idx="1"/>
          </p:nvPr>
        </p:nvSpPr>
        <p:spPr>
          <a:xfrm>
            <a:off x="233048" y="1549485"/>
            <a:ext cx="10790331" cy="5809192"/>
          </a:xfrm>
        </p:spPr>
        <p:txBody>
          <a:bodyPr/>
          <a:lstStyle/>
          <a:p>
            <a:endParaRPr lang="fr-CH"/>
          </a:p>
        </p:txBody>
      </p:sp>
      <p:sp>
        <p:nvSpPr>
          <p:cNvPr id="4" name="Footer Placeholder 3"/>
          <p:cNvSpPr>
            <a:spLocks noGrp="1"/>
          </p:cNvSpPr>
          <p:nvPr>
            <p:ph type="ftr" sz="quarter" idx="10"/>
          </p:nvPr>
        </p:nvSpPr>
        <p:spPr>
          <a:xfrm>
            <a:off x="197988" y="7481535"/>
            <a:ext cx="7622527" cy="264054"/>
          </a:xfrm>
        </p:spPr>
        <p:txBody>
          <a:bodyPr/>
          <a:lstStyle>
            <a:lvl1pPr>
              <a:defRPr/>
            </a:lvl1pPr>
          </a:lstStyle>
          <a:p>
            <a:r>
              <a:rPr lang="fr-CH"/>
              <a:t>©2022, Karl Aberer, EPFL-IC, Laboratoire de systèmes d'informations répartis </a:t>
            </a:r>
            <a:endParaRPr lang="en-GB"/>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97987" y="352072"/>
            <a:ext cx="10790331" cy="1056217"/>
          </a:xfrm>
        </p:spPr>
        <p:txBody>
          <a:bodyPr/>
          <a:lstStyle/>
          <a:p>
            <a:r>
              <a:rPr lang="en-US"/>
              <a:t>Click to edit Master title style</a:t>
            </a:r>
            <a:endParaRPr lang="fr-CH"/>
          </a:p>
        </p:txBody>
      </p:sp>
      <p:sp>
        <p:nvSpPr>
          <p:cNvPr id="3" name="Text Placeholder 2"/>
          <p:cNvSpPr>
            <a:spLocks noGrp="1"/>
          </p:cNvSpPr>
          <p:nvPr>
            <p:ph type="body" sz="half" idx="1"/>
          </p:nvPr>
        </p:nvSpPr>
        <p:spPr>
          <a:xfrm>
            <a:off x="233050" y="1549485"/>
            <a:ext cx="5296171" cy="58091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Content Placeholder 3"/>
          <p:cNvSpPr>
            <a:spLocks noGrp="1"/>
          </p:cNvSpPr>
          <p:nvPr>
            <p:ph sz="quarter" idx="2"/>
          </p:nvPr>
        </p:nvSpPr>
        <p:spPr>
          <a:xfrm>
            <a:off x="5727208" y="1549485"/>
            <a:ext cx="5296171" cy="281657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5" name="Content Placeholder 4"/>
          <p:cNvSpPr>
            <a:spLocks noGrp="1"/>
          </p:cNvSpPr>
          <p:nvPr>
            <p:ph sz="quarter" idx="3"/>
          </p:nvPr>
        </p:nvSpPr>
        <p:spPr>
          <a:xfrm>
            <a:off x="5727208" y="4542099"/>
            <a:ext cx="5296171" cy="281657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6" name="Footer Placeholder 5"/>
          <p:cNvSpPr>
            <a:spLocks noGrp="1"/>
          </p:cNvSpPr>
          <p:nvPr>
            <p:ph type="ftr" sz="quarter" idx="10"/>
          </p:nvPr>
        </p:nvSpPr>
        <p:spPr>
          <a:xfrm>
            <a:off x="197988" y="7481535"/>
            <a:ext cx="7622527" cy="264054"/>
          </a:xfrm>
        </p:spPr>
        <p:txBody>
          <a:bodyPr/>
          <a:lstStyle>
            <a:lvl1pPr>
              <a:defRPr/>
            </a:lvl1pPr>
          </a:lstStyle>
          <a:p>
            <a:r>
              <a:rPr lang="fr-CH"/>
              <a:t>©2022, Karl Aberer, EPFL-IC, Laboratoire de systèmes d'informations répartis </a:t>
            </a:r>
            <a:endParaRPr lang="en-GB"/>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97987" y="352072"/>
            <a:ext cx="10790331" cy="1056217"/>
          </a:xfrm>
        </p:spPr>
        <p:txBody>
          <a:bodyPr/>
          <a:lstStyle/>
          <a:p>
            <a:r>
              <a:rPr lang="en-US"/>
              <a:t>Click to edit Master title style</a:t>
            </a:r>
            <a:endParaRPr lang="fr-CH"/>
          </a:p>
        </p:txBody>
      </p:sp>
      <p:sp>
        <p:nvSpPr>
          <p:cNvPr id="3" name="Text Placeholder 2"/>
          <p:cNvSpPr>
            <a:spLocks noGrp="1"/>
          </p:cNvSpPr>
          <p:nvPr>
            <p:ph type="body" sz="half" idx="1"/>
          </p:nvPr>
        </p:nvSpPr>
        <p:spPr>
          <a:xfrm>
            <a:off x="233050" y="1549485"/>
            <a:ext cx="5296171" cy="58091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Content Placeholder 3"/>
          <p:cNvSpPr>
            <a:spLocks noGrp="1"/>
          </p:cNvSpPr>
          <p:nvPr>
            <p:ph sz="half" idx="2"/>
          </p:nvPr>
        </p:nvSpPr>
        <p:spPr>
          <a:xfrm>
            <a:off x="5727208" y="1549485"/>
            <a:ext cx="5296171" cy="58091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5" name="Footer Placeholder 4"/>
          <p:cNvSpPr>
            <a:spLocks noGrp="1"/>
          </p:cNvSpPr>
          <p:nvPr>
            <p:ph type="ftr" sz="quarter" idx="10"/>
          </p:nvPr>
        </p:nvSpPr>
        <p:spPr>
          <a:xfrm>
            <a:off x="197988" y="7481535"/>
            <a:ext cx="7622527" cy="264054"/>
          </a:xfrm>
        </p:spPr>
        <p:txBody>
          <a:bodyPr/>
          <a:lstStyle>
            <a:lvl1pPr>
              <a:defRPr/>
            </a:lvl1pPr>
          </a:lstStyle>
          <a:p>
            <a:r>
              <a:rPr lang="fr-CH"/>
              <a:t>©2022, Karl Aberer, EPFL-IC, Laboratoire de systèmes d'informations répartis </a:t>
            </a:r>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CH"/>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Footer Placeholder 3"/>
          <p:cNvSpPr>
            <a:spLocks noGrp="1"/>
          </p:cNvSpPr>
          <p:nvPr>
            <p:ph type="ftr" sz="quarter" idx="10"/>
          </p:nvPr>
        </p:nvSpPr>
        <p:spPr/>
        <p:txBody>
          <a:bodyPr/>
          <a:lstStyle>
            <a:lvl1pPr>
              <a:defRPr/>
            </a:lvl1pPr>
          </a:lstStyle>
          <a:p>
            <a:r>
              <a:rPr lang="fr-CH"/>
              <a:t>©2022, Karl Aberer, EPFL-IC, Laboratoire de systèmes d'informations répartis </a:t>
            </a:r>
            <a:endParaRPr lang="en-GB"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38380" y="5090379"/>
            <a:ext cx="10097374" cy="1573323"/>
          </a:xfrm>
        </p:spPr>
        <p:txBody>
          <a:bodyPr anchor="t"/>
          <a:lstStyle>
            <a:lvl1pPr algn="l">
              <a:defRPr sz="4900" b="1" cap="all"/>
            </a:lvl1pPr>
          </a:lstStyle>
          <a:p>
            <a:r>
              <a:rPr lang="en-US"/>
              <a:t>Click to edit Master title style</a:t>
            </a:r>
            <a:endParaRPr lang="fr-CH"/>
          </a:p>
        </p:txBody>
      </p:sp>
      <p:sp>
        <p:nvSpPr>
          <p:cNvPr id="3" name="Text Placeholder 2"/>
          <p:cNvSpPr>
            <a:spLocks noGrp="1"/>
          </p:cNvSpPr>
          <p:nvPr>
            <p:ph type="body" idx="1"/>
          </p:nvPr>
        </p:nvSpPr>
        <p:spPr>
          <a:xfrm>
            <a:off x="938380" y="3357525"/>
            <a:ext cx="10097374" cy="1732855"/>
          </a:xfrm>
        </p:spPr>
        <p:txBody>
          <a:bodyPr anchor="b"/>
          <a:lstStyle>
            <a:lvl1pPr marL="0" indent="0">
              <a:buNone/>
              <a:defRPr sz="2500"/>
            </a:lvl1pPr>
            <a:lvl2pPr marL="565561" indent="0">
              <a:buNone/>
              <a:defRPr sz="2200"/>
            </a:lvl2pPr>
            <a:lvl3pPr marL="1131126" indent="0">
              <a:buNone/>
              <a:defRPr sz="2000"/>
            </a:lvl3pPr>
            <a:lvl4pPr marL="1696685" indent="0">
              <a:buNone/>
              <a:defRPr sz="1700"/>
            </a:lvl4pPr>
            <a:lvl5pPr marL="2262251" indent="0">
              <a:buNone/>
              <a:defRPr sz="1700"/>
            </a:lvl5pPr>
            <a:lvl6pPr marL="2827813" indent="0">
              <a:buNone/>
              <a:defRPr sz="1700"/>
            </a:lvl6pPr>
            <a:lvl7pPr marL="3393374" indent="0">
              <a:buNone/>
              <a:defRPr sz="1700"/>
            </a:lvl7pPr>
            <a:lvl8pPr marL="3958938" indent="0">
              <a:buNone/>
              <a:defRPr sz="1700"/>
            </a:lvl8pPr>
            <a:lvl9pPr marL="4524504" indent="0">
              <a:buNone/>
              <a:defRPr sz="1700"/>
            </a:lvl9pPr>
          </a:lstStyle>
          <a:p>
            <a:pPr lvl="0"/>
            <a:r>
              <a:rPr lang="en-US"/>
              <a:t>Click to edit Master text styles</a:t>
            </a:r>
          </a:p>
        </p:txBody>
      </p:sp>
      <p:sp>
        <p:nvSpPr>
          <p:cNvPr id="4" name="Footer Placeholder 3"/>
          <p:cNvSpPr>
            <a:spLocks noGrp="1"/>
          </p:cNvSpPr>
          <p:nvPr>
            <p:ph type="ftr" sz="quarter" idx="10"/>
          </p:nvPr>
        </p:nvSpPr>
        <p:spPr/>
        <p:txBody>
          <a:bodyPr/>
          <a:lstStyle>
            <a:lvl1pPr>
              <a:defRPr/>
            </a:lvl1pPr>
          </a:lstStyle>
          <a:p>
            <a:r>
              <a:rPr lang="fr-CH"/>
              <a:t>©2022, Karl Aberer, EPFL-IC, Laboratoire de systèmes d'informations répartis </a:t>
            </a:r>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CH"/>
          </a:p>
        </p:txBody>
      </p:sp>
      <p:sp>
        <p:nvSpPr>
          <p:cNvPr id="3" name="Content Placeholder 2"/>
          <p:cNvSpPr>
            <a:spLocks noGrp="1"/>
          </p:cNvSpPr>
          <p:nvPr>
            <p:ph sz="half" idx="1"/>
          </p:nvPr>
        </p:nvSpPr>
        <p:spPr>
          <a:xfrm>
            <a:off x="233050" y="1549485"/>
            <a:ext cx="5296171" cy="5809192"/>
          </a:xfrm>
        </p:spPr>
        <p:txBody>
          <a:bodyPr/>
          <a:lstStyle>
            <a:lvl1pPr>
              <a:defRPr sz="3500"/>
            </a:lvl1pPr>
            <a:lvl2pPr>
              <a:defRPr sz="3000"/>
            </a:lvl2pPr>
            <a:lvl3pPr>
              <a:defRPr sz="2500"/>
            </a:lvl3pPr>
            <a:lvl4pPr>
              <a:defRPr sz="2200"/>
            </a:lvl4pPr>
            <a:lvl5pPr>
              <a:defRPr sz="2200"/>
            </a:lvl5pPr>
            <a:lvl6pPr>
              <a:defRPr sz="2200"/>
            </a:lvl6pPr>
            <a:lvl7pPr>
              <a:defRPr sz="2200"/>
            </a:lvl7pPr>
            <a:lvl8pPr>
              <a:defRPr sz="2200"/>
            </a:lvl8pPr>
            <a:lvl9pPr>
              <a:defRPr sz="2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Content Placeholder 3"/>
          <p:cNvSpPr>
            <a:spLocks noGrp="1"/>
          </p:cNvSpPr>
          <p:nvPr>
            <p:ph sz="half" idx="2"/>
          </p:nvPr>
        </p:nvSpPr>
        <p:spPr>
          <a:xfrm>
            <a:off x="5727208" y="1549485"/>
            <a:ext cx="5296171" cy="5809192"/>
          </a:xfrm>
        </p:spPr>
        <p:txBody>
          <a:bodyPr/>
          <a:lstStyle>
            <a:lvl1pPr>
              <a:defRPr sz="3500"/>
            </a:lvl1pPr>
            <a:lvl2pPr>
              <a:defRPr sz="3000"/>
            </a:lvl2pPr>
            <a:lvl3pPr>
              <a:defRPr sz="2500"/>
            </a:lvl3pPr>
            <a:lvl4pPr>
              <a:defRPr sz="2200"/>
            </a:lvl4pPr>
            <a:lvl5pPr>
              <a:defRPr sz="2200"/>
            </a:lvl5pPr>
            <a:lvl6pPr>
              <a:defRPr sz="2200"/>
            </a:lvl6pPr>
            <a:lvl7pPr>
              <a:defRPr sz="2200"/>
            </a:lvl7pPr>
            <a:lvl8pPr>
              <a:defRPr sz="2200"/>
            </a:lvl8pPr>
            <a:lvl9pPr>
              <a:defRPr sz="2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5" name="Footer Placeholder 4"/>
          <p:cNvSpPr>
            <a:spLocks noGrp="1"/>
          </p:cNvSpPr>
          <p:nvPr>
            <p:ph type="ftr" sz="quarter" idx="10"/>
          </p:nvPr>
        </p:nvSpPr>
        <p:spPr/>
        <p:txBody>
          <a:bodyPr/>
          <a:lstStyle>
            <a:lvl1pPr>
              <a:defRPr/>
            </a:lvl1pPr>
          </a:lstStyle>
          <a:p>
            <a:r>
              <a:rPr lang="fr-CH"/>
              <a:t>©2022, Karl Aberer, EPFL-IC, Laboratoire de systèmes d'informations répartis </a:t>
            </a:r>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93963" y="317232"/>
            <a:ext cx="10691337" cy="1320271"/>
          </a:xfrm>
        </p:spPr>
        <p:txBody>
          <a:bodyPr/>
          <a:lstStyle>
            <a:lvl1pPr>
              <a:defRPr/>
            </a:lvl1pPr>
          </a:lstStyle>
          <a:p>
            <a:r>
              <a:rPr lang="en-US"/>
              <a:t>Click to edit Master title style</a:t>
            </a:r>
            <a:endParaRPr lang="fr-CH"/>
          </a:p>
        </p:txBody>
      </p:sp>
      <p:sp>
        <p:nvSpPr>
          <p:cNvPr id="3" name="Text Placeholder 2"/>
          <p:cNvSpPr>
            <a:spLocks noGrp="1"/>
          </p:cNvSpPr>
          <p:nvPr>
            <p:ph type="body" idx="1"/>
          </p:nvPr>
        </p:nvSpPr>
        <p:spPr>
          <a:xfrm>
            <a:off x="593963" y="1773198"/>
            <a:ext cx="5248738" cy="738984"/>
          </a:xfrm>
        </p:spPr>
        <p:txBody>
          <a:bodyPr anchor="b"/>
          <a:lstStyle>
            <a:lvl1pPr marL="0" indent="0">
              <a:buNone/>
              <a:defRPr sz="3000" b="1"/>
            </a:lvl1pPr>
            <a:lvl2pPr marL="565561" indent="0">
              <a:buNone/>
              <a:defRPr sz="2500" b="1"/>
            </a:lvl2pPr>
            <a:lvl3pPr marL="1131126" indent="0">
              <a:buNone/>
              <a:defRPr sz="2200" b="1"/>
            </a:lvl3pPr>
            <a:lvl4pPr marL="1696685" indent="0">
              <a:buNone/>
              <a:defRPr sz="2000" b="1"/>
            </a:lvl4pPr>
            <a:lvl5pPr marL="2262251" indent="0">
              <a:buNone/>
              <a:defRPr sz="2000" b="1"/>
            </a:lvl5pPr>
            <a:lvl6pPr marL="2827813" indent="0">
              <a:buNone/>
              <a:defRPr sz="2000" b="1"/>
            </a:lvl6pPr>
            <a:lvl7pPr marL="3393374" indent="0">
              <a:buNone/>
              <a:defRPr sz="2000" b="1"/>
            </a:lvl7pPr>
            <a:lvl8pPr marL="3958938" indent="0">
              <a:buNone/>
              <a:defRPr sz="2000" b="1"/>
            </a:lvl8pPr>
            <a:lvl9pPr marL="4524504" indent="0">
              <a:buNone/>
              <a:defRPr sz="2000" b="1"/>
            </a:lvl9pPr>
          </a:lstStyle>
          <a:p>
            <a:pPr lvl="0"/>
            <a:r>
              <a:rPr lang="en-US"/>
              <a:t>Click to edit Master text styles</a:t>
            </a:r>
          </a:p>
        </p:txBody>
      </p:sp>
      <p:sp>
        <p:nvSpPr>
          <p:cNvPr id="4" name="Content Placeholder 3"/>
          <p:cNvSpPr>
            <a:spLocks noGrp="1"/>
          </p:cNvSpPr>
          <p:nvPr>
            <p:ph sz="half" idx="2"/>
          </p:nvPr>
        </p:nvSpPr>
        <p:spPr>
          <a:xfrm>
            <a:off x="593963" y="2512182"/>
            <a:ext cx="5248738" cy="4564104"/>
          </a:xfrm>
        </p:spPr>
        <p:txBody>
          <a:bodyPr/>
          <a:lstStyle>
            <a:lvl1pPr>
              <a:defRPr sz="3000"/>
            </a:lvl1pPr>
            <a:lvl2pPr>
              <a:defRPr sz="2500"/>
            </a:lvl2pPr>
            <a:lvl3pPr>
              <a:defRPr sz="22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5" name="Text Placeholder 4"/>
          <p:cNvSpPr>
            <a:spLocks noGrp="1"/>
          </p:cNvSpPr>
          <p:nvPr>
            <p:ph type="body" sz="quarter" idx="3"/>
          </p:nvPr>
        </p:nvSpPr>
        <p:spPr>
          <a:xfrm>
            <a:off x="6034509" y="1773198"/>
            <a:ext cx="5250799" cy="738984"/>
          </a:xfrm>
        </p:spPr>
        <p:txBody>
          <a:bodyPr anchor="b"/>
          <a:lstStyle>
            <a:lvl1pPr marL="0" indent="0">
              <a:buNone/>
              <a:defRPr sz="3000" b="1"/>
            </a:lvl1pPr>
            <a:lvl2pPr marL="565561" indent="0">
              <a:buNone/>
              <a:defRPr sz="2500" b="1"/>
            </a:lvl2pPr>
            <a:lvl3pPr marL="1131126" indent="0">
              <a:buNone/>
              <a:defRPr sz="2200" b="1"/>
            </a:lvl3pPr>
            <a:lvl4pPr marL="1696685" indent="0">
              <a:buNone/>
              <a:defRPr sz="2000" b="1"/>
            </a:lvl4pPr>
            <a:lvl5pPr marL="2262251" indent="0">
              <a:buNone/>
              <a:defRPr sz="2000" b="1"/>
            </a:lvl5pPr>
            <a:lvl6pPr marL="2827813" indent="0">
              <a:buNone/>
              <a:defRPr sz="2000" b="1"/>
            </a:lvl6pPr>
            <a:lvl7pPr marL="3393374" indent="0">
              <a:buNone/>
              <a:defRPr sz="2000" b="1"/>
            </a:lvl7pPr>
            <a:lvl8pPr marL="3958938" indent="0">
              <a:buNone/>
              <a:defRPr sz="2000" b="1"/>
            </a:lvl8pPr>
            <a:lvl9pPr marL="4524504" indent="0">
              <a:buNone/>
              <a:defRPr sz="2000" b="1"/>
            </a:lvl9pPr>
          </a:lstStyle>
          <a:p>
            <a:pPr lvl="0"/>
            <a:r>
              <a:rPr lang="en-US"/>
              <a:t>Click to edit Master text styles</a:t>
            </a:r>
          </a:p>
        </p:txBody>
      </p:sp>
      <p:sp>
        <p:nvSpPr>
          <p:cNvPr id="6" name="Content Placeholder 5"/>
          <p:cNvSpPr>
            <a:spLocks noGrp="1"/>
          </p:cNvSpPr>
          <p:nvPr>
            <p:ph sz="quarter" idx="4"/>
          </p:nvPr>
        </p:nvSpPr>
        <p:spPr>
          <a:xfrm>
            <a:off x="6034509" y="2512182"/>
            <a:ext cx="5250799" cy="4564104"/>
          </a:xfrm>
        </p:spPr>
        <p:txBody>
          <a:bodyPr/>
          <a:lstStyle>
            <a:lvl1pPr>
              <a:defRPr sz="3000"/>
            </a:lvl1pPr>
            <a:lvl2pPr>
              <a:defRPr sz="2500"/>
            </a:lvl2pPr>
            <a:lvl3pPr>
              <a:defRPr sz="22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7" name="Footer Placeholder 6"/>
          <p:cNvSpPr>
            <a:spLocks noGrp="1"/>
          </p:cNvSpPr>
          <p:nvPr>
            <p:ph type="ftr" sz="quarter" idx="10"/>
          </p:nvPr>
        </p:nvSpPr>
        <p:spPr/>
        <p:txBody>
          <a:bodyPr/>
          <a:lstStyle>
            <a:lvl1pPr>
              <a:defRPr/>
            </a:lvl1pPr>
          </a:lstStyle>
          <a:p>
            <a:r>
              <a:rPr lang="fr-CH"/>
              <a:t>©2022, Karl Aberer, EPFL-IC, Laboratoire de systèmes d'informations répartis </a:t>
            </a:r>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CH"/>
          </a:p>
        </p:txBody>
      </p:sp>
      <p:sp>
        <p:nvSpPr>
          <p:cNvPr id="3" name="Footer Placeholder 2"/>
          <p:cNvSpPr>
            <a:spLocks noGrp="1"/>
          </p:cNvSpPr>
          <p:nvPr>
            <p:ph type="ftr" sz="quarter" idx="10"/>
          </p:nvPr>
        </p:nvSpPr>
        <p:spPr/>
        <p:txBody>
          <a:bodyPr/>
          <a:lstStyle>
            <a:lvl1pPr>
              <a:defRPr/>
            </a:lvl1pPr>
          </a:lstStyle>
          <a:p>
            <a:r>
              <a:rPr lang="fr-CH"/>
              <a:t>©2022, Karl Aberer, EPFL-IC, Laboratoire de systèmes d'informations répartis </a:t>
            </a:r>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a:defRPr/>
            </a:lvl1pPr>
          </a:lstStyle>
          <a:p>
            <a:r>
              <a:rPr lang="fr-CH"/>
              <a:t>©2022, Karl Aberer, EPFL-IC, Laboratoire de systèmes d'informations répartis </a:t>
            </a:r>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3971" y="315399"/>
            <a:ext cx="3908196" cy="1342275"/>
          </a:xfrm>
        </p:spPr>
        <p:txBody>
          <a:bodyPr anchor="b"/>
          <a:lstStyle>
            <a:lvl1pPr algn="l">
              <a:defRPr sz="2500" b="1"/>
            </a:lvl1pPr>
          </a:lstStyle>
          <a:p>
            <a:r>
              <a:rPr lang="en-US"/>
              <a:t>Click to edit Master title style</a:t>
            </a:r>
            <a:endParaRPr lang="fr-CH"/>
          </a:p>
        </p:txBody>
      </p:sp>
      <p:sp>
        <p:nvSpPr>
          <p:cNvPr id="3" name="Content Placeholder 2"/>
          <p:cNvSpPr>
            <a:spLocks noGrp="1"/>
          </p:cNvSpPr>
          <p:nvPr>
            <p:ph idx="1"/>
          </p:nvPr>
        </p:nvSpPr>
        <p:spPr>
          <a:xfrm>
            <a:off x="4644462" y="315399"/>
            <a:ext cx="6640838" cy="6760887"/>
          </a:xfrm>
        </p:spPr>
        <p:txBody>
          <a:bodyPr/>
          <a:lstStyle>
            <a:lvl1pPr>
              <a:defRPr sz="4000"/>
            </a:lvl1pPr>
            <a:lvl2pPr>
              <a:defRPr sz="3500"/>
            </a:lvl2pPr>
            <a:lvl3pPr>
              <a:defRPr sz="3000"/>
            </a:lvl3pPr>
            <a:lvl4pPr>
              <a:defRPr sz="2500"/>
            </a:lvl4pPr>
            <a:lvl5pPr>
              <a:defRPr sz="2500"/>
            </a:lvl5pPr>
            <a:lvl6pPr>
              <a:defRPr sz="2500"/>
            </a:lvl6pPr>
            <a:lvl7pPr>
              <a:defRPr sz="2500"/>
            </a:lvl7pPr>
            <a:lvl8pPr>
              <a:defRPr sz="2500"/>
            </a:lvl8pPr>
            <a:lvl9pPr>
              <a:defRPr sz="2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Text Placeholder 3"/>
          <p:cNvSpPr>
            <a:spLocks noGrp="1"/>
          </p:cNvSpPr>
          <p:nvPr>
            <p:ph type="body" sz="half" idx="2"/>
          </p:nvPr>
        </p:nvSpPr>
        <p:spPr>
          <a:xfrm>
            <a:off x="593971" y="1657676"/>
            <a:ext cx="3908196" cy="5418612"/>
          </a:xfrm>
        </p:spPr>
        <p:txBody>
          <a:bodyPr/>
          <a:lstStyle>
            <a:lvl1pPr marL="0" indent="0">
              <a:buNone/>
              <a:defRPr sz="1700"/>
            </a:lvl1pPr>
            <a:lvl2pPr marL="565561" indent="0">
              <a:buNone/>
              <a:defRPr sz="1500"/>
            </a:lvl2pPr>
            <a:lvl3pPr marL="1131126" indent="0">
              <a:buNone/>
              <a:defRPr sz="1200"/>
            </a:lvl3pPr>
            <a:lvl4pPr marL="1696685" indent="0">
              <a:buNone/>
              <a:defRPr sz="1100"/>
            </a:lvl4pPr>
            <a:lvl5pPr marL="2262251" indent="0">
              <a:buNone/>
              <a:defRPr sz="1100"/>
            </a:lvl5pPr>
            <a:lvl6pPr marL="2827813" indent="0">
              <a:buNone/>
              <a:defRPr sz="1100"/>
            </a:lvl6pPr>
            <a:lvl7pPr marL="3393374" indent="0">
              <a:buNone/>
              <a:defRPr sz="1100"/>
            </a:lvl7pPr>
            <a:lvl8pPr marL="3958938" indent="0">
              <a:buNone/>
              <a:defRPr sz="1100"/>
            </a:lvl8pPr>
            <a:lvl9pPr marL="4524504" indent="0">
              <a:buNone/>
              <a:defRPr sz="1100"/>
            </a:lvl9pPr>
          </a:lstStyle>
          <a:p>
            <a:pPr lvl="0"/>
            <a:r>
              <a:rPr lang="en-US"/>
              <a:t>Click to edit Master text styles</a:t>
            </a:r>
          </a:p>
        </p:txBody>
      </p:sp>
      <p:sp>
        <p:nvSpPr>
          <p:cNvPr id="5" name="Footer Placeholder 4"/>
          <p:cNvSpPr>
            <a:spLocks noGrp="1"/>
          </p:cNvSpPr>
          <p:nvPr>
            <p:ph type="ftr" sz="quarter" idx="10"/>
          </p:nvPr>
        </p:nvSpPr>
        <p:spPr/>
        <p:txBody>
          <a:bodyPr/>
          <a:lstStyle>
            <a:lvl1pPr>
              <a:defRPr/>
            </a:lvl1pPr>
          </a:lstStyle>
          <a:p>
            <a:r>
              <a:rPr lang="fr-CH"/>
              <a:t>©2022, Karl Aberer, EPFL-IC, Laboratoire de systèmes d'informations répartis </a:t>
            </a:r>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28419" y="5545137"/>
            <a:ext cx="7127558" cy="654635"/>
          </a:xfrm>
        </p:spPr>
        <p:txBody>
          <a:bodyPr anchor="b"/>
          <a:lstStyle>
            <a:lvl1pPr algn="l">
              <a:defRPr sz="2500" b="1"/>
            </a:lvl1pPr>
          </a:lstStyle>
          <a:p>
            <a:r>
              <a:rPr lang="en-US"/>
              <a:t>Click to edit Master title style</a:t>
            </a:r>
            <a:endParaRPr lang="fr-CH"/>
          </a:p>
        </p:txBody>
      </p:sp>
      <p:sp>
        <p:nvSpPr>
          <p:cNvPr id="3" name="Picture Placeholder 2"/>
          <p:cNvSpPr>
            <a:spLocks noGrp="1"/>
          </p:cNvSpPr>
          <p:nvPr>
            <p:ph type="pic" idx="1"/>
          </p:nvPr>
        </p:nvSpPr>
        <p:spPr>
          <a:xfrm>
            <a:off x="2328419" y="707812"/>
            <a:ext cx="7127558" cy="4752975"/>
          </a:xfrm>
        </p:spPr>
        <p:txBody>
          <a:bodyPr/>
          <a:lstStyle>
            <a:lvl1pPr marL="0" indent="0">
              <a:buNone/>
              <a:defRPr sz="4000"/>
            </a:lvl1pPr>
            <a:lvl2pPr marL="565561" indent="0">
              <a:buNone/>
              <a:defRPr sz="3500"/>
            </a:lvl2pPr>
            <a:lvl3pPr marL="1131126" indent="0">
              <a:buNone/>
              <a:defRPr sz="3000"/>
            </a:lvl3pPr>
            <a:lvl4pPr marL="1696685" indent="0">
              <a:buNone/>
              <a:defRPr sz="2500"/>
            </a:lvl4pPr>
            <a:lvl5pPr marL="2262251" indent="0">
              <a:buNone/>
              <a:defRPr sz="2500"/>
            </a:lvl5pPr>
            <a:lvl6pPr marL="2827813" indent="0">
              <a:buNone/>
              <a:defRPr sz="2500"/>
            </a:lvl6pPr>
            <a:lvl7pPr marL="3393374" indent="0">
              <a:buNone/>
              <a:defRPr sz="2500"/>
            </a:lvl7pPr>
            <a:lvl8pPr marL="3958938" indent="0">
              <a:buNone/>
              <a:defRPr sz="2500"/>
            </a:lvl8pPr>
            <a:lvl9pPr marL="4524504" indent="0">
              <a:buNone/>
              <a:defRPr sz="2500"/>
            </a:lvl9pPr>
          </a:lstStyle>
          <a:p>
            <a:endParaRPr lang="fr-CH"/>
          </a:p>
        </p:txBody>
      </p:sp>
      <p:sp>
        <p:nvSpPr>
          <p:cNvPr id="4" name="Text Placeholder 3"/>
          <p:cNvSpPr>
            <a:spLocks noGrp="1"/>
          </p:cNvSpPr>
          <p:nvPr>
            <p:ph type="body" sz="half" idx="2"/>
          </p:nvPr>
        </p:nvSpPr>
        <p:spPr>
          <a:xfrm>
            <a:off x="2328419" y="6199772"/>
            <a:ext cx="7127558" cy="929690"/>
          </a:xfrm>
        </p:spPr>
        <p:txBody>
          <a:bodyPr/>
          <a:lstStyle>
            <a:lvl1pPr marL="0" indent="0">
              <a:buNone/>
              <a:defRPr sz="1700"/>
            </a:lvl1pPr>
            <a:lvl2pPr marL="565561" indent="0">
              <a:buNone/>
              <a:defRPr sz="1500"/>
            </a:lvl2pPr>
            <a:lvl3pPr marL="1131126" indent="0">
              <a:buNone/>
              <a:defRPr sz="1200"/>
            </a:lvl3pPr>
            <a:lvl4pPr marL="1696685" indent="0">
              <a:buNone/>
              <a:defRPr sz="1100"/>
            </a:lvl4pPr>
            <a:lvl5pPr marL="2262251" indent="0">
              <a:buNone/>
              <a:defRPr sz="1100"/>
            </a:lvl5pPr>
            <a:lvl6pPr marL="2827813" indent="0">
              <a:buNone/>
              <a:defRPr sz="1100"/>
            </a:lvl6pPr>
            <a:lvl7pPr marL="3393374" indent="0">
              <a:buNone/>
              <a:defRPr sz="1100"/>
            </a:lvl7pPr>
            <a:lvl8pPr marL="3958938" indent="0">
              <a:buNone/>
              <a:defRPr sz="1100"/>
            </a:lvl8pPr>
            <a:lvl9pPr marL="4524504" indent="0">
              <a:buNone/>
              <a:defRPr sz="1100"/>
            </a:lvl9pPr>
          </a:lstStyle>
          <a:p>
            <a:pPr lvl="0"/>
            <a:r>
              <a:rPr lang="en-US"/>
              <a:t>Click to edit Master text styles</a:t>
            </a:r>
          </a:p>
        </p:txBody>
      </p:sp>
      <p:sp>
        <p:nvSpPr>
          <p:cNvPr id="5" name="Footer Placeholder 4"/>
          <p:cNvSpPr>
            <a:spLocks noGrp="1"/>
          </p:cNvSpPr>
          <p:nvPr>
            <p:ph type="ftr" sz="quarter" idx="10"/>
          </p:nvPr>
        </p:nvSpPr>
        <p:spPr/>
        <p:txBody>
          <a:bodyPr/>
          <a:lstStyle>
            <a:lvl1pPr>
              <a:defRPr/>
            </a:lvl1pPr>
          </a:lstStyle>
          <a:p>
            <a:r>
              <a:rPr lang="fr-CH"/>
              <a:t>©2022, Karl Aberer, EPFL-IC, Laboratoire de systèmes d'informations répartis </a:t>
            </a:r>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bwMode="auto">
          <a:xfrm>
            <a:off x="197987" y="352072"/>
            <a:ext cx="10790331" cy="1056217"/>
          </a:xfrm>
          <a:prstGeom prst="rect">
            <a:avLst/>
          </a:prstGeom>
          <a:noFill/>
          <a:ln w="9525">
            <a:noFill/>
            <a:miter lim="800000"/>
            <a:headEnd/>
            <a:tailEnd/>
          </a:ln>
          <a:effectLst/>
        </p:spPr>
        <p:txBody>
          <a:bodyPr vert="horz" wrap="square" lIns="113111" tIns="56558" rIns="113111" bIns="56558" numCol="1" anchor="ctr" anchorCtr="0" compatLnSpc="1">
            <a:prstTxWarp prst="textNoShape">
              <a:avLst/>
            </a:prstTxWarp>
          </a:bodyPr>
          <a:lstStyle/>
          <a:p>
            <a:pPr lvl="0"/>
            <a:endParaRPr lang="en-GB" dirty="0"/>
          </a:p>
        </p:txBody>
      </p:sp>
      <p:sp>
        <p:nvSpPr>
          <p:cNvPr id="5123" name="Rectangle 3"/>
          <p:cNvSpPr>
            <a:spLocks noGrp="1" noChangeArrowheads="1"/>
          </p:cNvSpPr>
          <p:nvPr>
            <p:ph type="body" idx="1"/>
          </p:nvPr>
        </p:nvSpPr>
        <p:spPr bwMode="auto">
          <a:xfrm>
            <a:off x="233048" y="1549485"/>
            <a:ext cx="10790331" cy="5809192"/>
          </a:xfrm>
          <a:prstGeom prst="rect">
            <a:avLst/>
          </a:prstGeom>
          <a:noFill/>
          <a:ln w="9525">
            <a:noFill/>
            <a:miter lim="800000"/>
            <a:headEnd/>
            <a:tailEnd/>
          </a:ln>
          <a:effectLst/>
        </p:spPr>
        <p:txBody>
          <a:bodyPr vert="horz" wrap="square" lIns="113111" tIns="56558" rIns="113111" bIns="56558" numCol="1" anchor="t" anchorCtr="0" compatLnSpc="1">
            <a:prstTxWarp prst="textNoShape">
              <a:avLst/>
            </a:prstTxWarp>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5124" name="Rectangle 4"/>
          <p:cNvSpPr>
            <a:spLocks noGrp="1" noChangeArrowheads="1"/>
          </p:cNvSpPr>
          <p:nvPr>
            <p:ph type="ftr" sz="quarter" idx="3"/>
          </p:nvPr>
        </p:nvSpPr>
        <p:spPr bwMode="auto">
          <a:xfrm>
            <a:off x="197988" y="7481535"/>
            <a:ext cx="7622527" cy="264054"/>
          </a:xfrm>
          <a:prstGeom prst="rect">
            <a:avLst/>
          </a:prstGeom>
          <a:noFill/>
          <a:ln w="9525">
            <a:noFill/>
            <a:miter lim="800000"/>
            <a:headEnd/>
            <a:tailEnd/>
          </a:ln>
          <a:effectLst/>
        </p:spPr>
        <p:txBody>
          <a:bodyPr vert="horz" wrap="square" lIns="113111" tIns="56558" rIns="113111" bIns="56558" numCol="1" anchor="t" anchorCtr="0" compatLnSpc="1">
            <a:prstTxWarp prst="textNoShape">
              <a:avLst/>
            </a:prstTxWarp>
          </a:bodyPr>
          <a:lstStyle>
            <a:lvl1pPr algn="l">
              <a:defRPr sz="1100">
                <a:solidFill>
                  <a:schemeClr val="tx1"/>
                </a:solidFill>
                <a:latin typeface="Verdana" charset="0"/>
              </a:defRPr>
            </a:lvl1pPr>
          </a:lstStyle>
          <a:p>
            <a:r>
              <a:rPr lang="fr-CH"/>
              <a:t>©2022, Karl Aberer, EPFL-IC, Laboratoire de systèmes d'informations répartis </a:t>
            </a:r>
            <a:endParaRPr lang="en-GB" dirty="0"/>
          </a:p>
        </p:txBody>
      </p:sp>
      <p:sp>
        <p:nvSpPr>
          <p:cNvPr id="5127" name="Rectangle 7"/>
          <p:cNvSpPr>
            <a:spLocks noChangeArrowheads="1"/>
          </p:cNvSpPr>
          <p:nvPr userDrawn="1"/>
        </p:nvSpPr>
        <p:spPr bwMode="auto">
          <a:xfrm>
            <a:off x="8515535" y="7454030"/>
            <a:ext cx="2474846" cy="264054"/>
          </a:xfrm>
          <a:prstGeom prst="rect">
            <a:avLst/>
          </a:prstGeom>
          <a:noFill/>
          <a:ln w="9525">
            <a:noFill/>
            <a:miter lim="800000"/>
            <a:headEnd/>
            <a:tailEnd/>
          </a:ln>
          <a:effectLst/>
        </p:spPr>
        <p:txBody>
          <a:bodyPr lIns="113898" tIns="56949" rIns="113898" bIns="56949"/>
          <a:lstStyle/>
          <a:p>
            <a:pPr algn="r"/>
            <a:r>
              <a:rPr lang="en-US" sz="1100" dirty="0">
                <a:solidFill>
                  <a:schemeClr val="tx1"/>
                </a:solidFill>
                <a:latin typeface="Verdana" charset="0"/>
              </a:rPr>
              <a:t>Knowledge Inference- </a:t>
            </a:r>
            <a:fld id="{FBCEA208-1882-4C4A-B71F-4FA789A04155}" type="slidenum">
              <a:rPr lang="en-US" sz="1100">
                <a:solidFill>
                  <a:schemeClr val="tx1"/>
                </a:solidFill>
                <a:latin typeface="Verdana" charset="0"/>
              </a:rPr>
              <a:pPr algn="r"/>
              <a:t>‹#›</a:t>
            </a:fld>
            <a:endParaRPr lang="en-US" sz="1100" dirty="0">
              <a:solidFill>
                <a:schemeClr val="tx1"/>
              </a:solidFill>
              <a:latin typeface="Verdana" charset="0"/>
            </a:endParaRPr>
          </a:p>
        </p:txBody>
      </p:sp>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Lst>
  <p:hf sldNum="0" hdr="0" dt="0"/>
  <p:txStyles>
    <p:titleStyle>
      <a:lvl1pPr algn="l" rtl="0" fontAlgn="base">
        <a:spcBef>
          <a:spcPct val="0"/>
        </a:spcBef>
        <a:spcAft>
          <a:spcPct val="0"/>
        </a:spcAft>
        <a:defRPr sz="4500" b="1">
          <a:solidFill>
            <a:schemeClr val="tx2"/>
          </a:solidFill>
          <a:latin typeface="Calibri"/>
          <a:ea typeface="+mj-ea"/>
          <a:cs typeface="Calibri"/>
        </a:defRPr>
      </a:lvl1pPr>
      <a:lvl2pPr algn="ctr" rtl="0" fontAlgn="base">
        <a:spcBef>
          <a:spcPct val="0"/>
        </a:spcBef>
        <a:spcAft>
          <a:spcPct val="0"/>
        </a:spcAft>
        <a:defRPr sz="3000">
          <a:solidFill>
            <a:schemeClr val="tx2"/>
          </a:solidFill>
          <a:latin typeface="Comic Sans MS" charset="0"/>
        </a:defRPr>
      </a:lvl2pPr>
      <a:lvl3pPr algn="ctr" rtl="0" fontAlgn="base">
        <a:spcBef>
          <a:spcPct val="0"/>
        </a:spcBef>
        <a:spcAft>
          <a:spcPct val="0"/>
        </a:spcAft>
        <a:defRPr sz="3000">
          <a:solidFill>
            <a:schemeClr val="tx2"/>
          </a:solidFill>
          <a:latin typeface="Comic Sans MS" charset="0"/>
        </a:defRPr>
      </a:lvl3pPr>
      <a:lvl4pPr algn="ctr" rtl="0" fontAlgn="base">
        <a:spcBef>
          <a:spcPct val="0"/>
        </a:spcBef>
        <a:spcAft>
          <a:spcPct val="0"/>
        </a:spcAft>
        <a:defRPr sz="3000">
          <a:solidFill>
            <a:schemeClr val="tx2"/>
          </a:solidFill>
          <a:latin typeface="Comic Sans MS" charset="0"/>
        </a:defRPr>
      </a:lvl4pPr>
      <a:lvl5pPr algn="ctr" rtl="0" fontAlgn="base">
        <a:spcBef>
          <a:spcPct val="0"/>
        </a:spcBef>
        <a:spcAft>
          <a:spcPct val="0"/>
        </a:spcAft>
        <a:defRPr sz="3000">
          <a:solidFill>
            <a:schemeClr val="tx2"/>
          </a:solidFill>
          <a:latin typeface="Comic Sans MS" charset="0"/>
        </a:defRPr>
      </a:lvl5pPr>
      <a:lvl6pPr marL="565561" algn="ctr" rtl="0" fontAlgn="base">
        <a:spcBef>
          <a:spcPct val="0"/>
        </a:spcBef>
        <a:spcAft>
          <a:spcPct val="0"/>
        </a:spcAft>
        <a:defRPr sz="3000">
          <a:solidFill>
            <a:schemeClr val="tx2"/>
          </a:solidFill>
          <a:latin typeface="Comic Sans MS" charset="0"/>
        </a:defRPr>
      </a:lvl6pPr>
      <a:lvl7pPr marL="1131126" algn="ctr" rtl="0" fontAlgn="base">
        <a:spcBef>
          <a:spcPct val="0"/>
        </a:spcBef>
        <a:spcAft>
          <a:spcPct val="0"/>
        </a:spcAft>
        <a:defRPr sz="3000">
          <a:solidFill>
            <a:schemeClr val="tx2"/>
          </a:solidFill>
          <a:latin typeface="Comic Sans MS" charset="0"/>
        </a:defRPr>
      </a:lvl7pPr>
      <a:lvl8pPr marL="1696685" algn="ctr" rtl="0" fontAlgn="base">
        <a:spcBef>
          <a:spcPct val="0"/>
        </a:spcBef>
        <a:spcAft>
          <a:spcPct val="0"/>
        </a:spcAft>
        <a:defRPr sz="3000">
          <a:solidFill>
            <a:schemeClr val="tx2"/>
          </a:solidFill>
          <a:latin typeface="Comic Sans MS" charset="0"/>
        </a:defRPr>
      </a:lvl8pPr>
      <a:lvl9pPr marL="2262251" algn="ctr" rtl="0" fontAlgn="base">
        <a:spcBef>
          <a:spcPct val="0"/>
        </a:spcBef>
        <a:spcAft>
          <a:spcPct val="0"/>
        </a:spcAft>
        <a:defRPr sz="3000">
          <a:solidFill>
            <a:schemeClr val="tx2"/>
          </a:solidFill>
          <a:latin typeface="Comic Sans MS" charset="0"/>
        </a:defRPr>
      </a:lvl9pPr>
    </p:titleStyle>
    <p:bodyStyle>
      <a:lvl1pPr marL="0" indent="0" algn="l" rtl="0" fontAlgn="base">
        <a:spcBef>
          <a:spcPct val="20000"/>
        </a:spcBef>
        <a:spcAft>
          <a:spcPct val="0"/>
        </a:spcAft>
        <a:buNone/>
        <a:defRPr sz="3500">
          <a:solidFill>
            <a:schemeClr val="tx1"/>
          </a:solidFill>
          <a:latin typeface="Calibri"/>
          <a:ea typeface="+mn-ea"/>
          <a:cs typeface="Calibri"/>
        </a:defRPr>
      </a:lvl1pPr>
      <a:lvl2pPr marL="919040" indent="-353476" algn="l" rtl="0" fontAlgn="base">
        <a:spcBef>
          <a:spcPct val="20000"/>
        </a:spcBef>
        <a:spcAft>
          <a:spcPct val="0"/>
        </a:spcAft>
        <a:buChar char="–"/>
        <a:defRPr sz="3000">
          <a:solidFill>
            <a:schemeClr val="tx1"/>
          </a:solidFill>
          <a:latin typeface="Calibri"/>
          <a:cs typeface="Calibri"/>
        </a:defRPr>
      </a:lvl2pPr>
      <a:lvl3pPr marL="1413908" indent="-282781" algn="l" rtl="0" fontAlgn="base">
        <a:spcBef>
          <a:spcPct val="20000"/>
        </a:spcBef>
        <a:spcAft>
          <a:spcPct val="0"/>
        </a:spcAft>
        <a:buChar char="•"/>
        <a:defRPr sz="2500">
          <a:solidFill>
            <a:schemeClr val="tx1"/>
          </a:solidFill>
          <a:latin typeface="Calibri"/>
          <a:cs typeface="Calibri"/>
        </a:defRPr>
      </a:lvl3pPr>
      <a:lvl4pPr marL="1979469" indent="-282781" algn="l" rtl="0" fontAlgn="base">
        <a:spcBef>
          <a:spcPct val="20000"/>
        </a:spcBef>
        <a:spcAft>
          <a:spcPct val="0"/>
        </a:spcAft>
        <a:buChar char="–"/>
        <a:defRPr sz="2200">
          <a:solidFill>
            <a:schemeClr val="tx1"/>
          </a:solidFill>
          <a:latin typeface="Calibri"/>
          <a:cs typeface="Calibri"/>
        </a:defRPr>
      </a:lvl4pPr>
      <a:lvl5pPr marL="2545032" indent="-282781" algn="l" rtl="0" fontAlgn="base">
        <a:spcBef>
          <a:spcPct val="20000"/>
        </a:spcBef>
        <a:spcAft>
          <a:spcPct val="0"/>
        </a:spcAft>
        <a:buChar char="»"/>
        <a:defRPr sz="2200">
          <a:solidFill>
            <a:schemeClr val="tx1"/>
          </a:solidFill>
          <a:latin typeface="Calibri"/>
          <a:cs typeface="Calibri"/>
        </a:defRPr>
      </a:lvl5pPr>
      <a:lvl6pPr marL="3110593" indent="-282781" algn="l" rtl="0" fontAlgn="base">
        <a:spcBef>
          <a:spcPct val="20000"/>
        </a:spcBef>
        <a:spcAft>
          <a:spcPct val="0"/>
        </a:spcAft>
        <a:buChar char="»"/>
        <a:defRPr sz="1500">
          <a:solidFill>
            <a:schemeClr val="tx1"/>
          </a:solidFill>
          <a:latin typeface="+mn-lt"/>
        </a:defRPr>
      </a:lvl6pPr>
      <a:lvl7pPr marL="3676156" indent="-282781" algn="l" rtl="0" fontAlgn="base">
        <a:spcBef>
          <a:spcPct val="20000"/>
        </a:spcBef>
        <a:spcAft>
          <a:spcPct val="0"/>
        </a:spcAft>
        <a:buChar char="»"/>
        <a:defRPr sz="1500">
          <a:solidFill>
            <a:schemeClr val="tx1"/>
          </a:solidFill>
          <a:latin typeface="+mn-lt"/>
        </a:defRPr>
      </a:lvl7pPr>
      <a:lvl8pPr marL="4241719" indent="-282781" algn="l" rtl="0" fontAlgn="base">
        <a:spcBef>
          <a:spcPct val="20000"/>
        </a:spcBef>
        <a:spcAft>
          <a:spcPct val="0"/>
        </a:spcAft>
        <a:buChar char="»"/>
        <a:defRPr sz="1500">
          <a:solidFill>
            <a:schemeClr val="tx1"/>
          </a:solidFill>
          <a:latin typeface="+mn-lt"/>
        </a:defRPr>
      </a:lvl8pPr>
      <a:lvl9pPr marL="4807282" indent="-282781" algn="l" rtl="0" fontAlgn="base">
        <a:spcBef>
          <a:spcPct val="20000"/>
        </a:spcBef>
        <a:spcAft>
          <a:spcPct val="0"/>
        </a:spcAft>
        <a:buChar char="»"/>
        <a:defRPr sz="1500">
          <a:solidFill>
            <a:schemeClr val="tx1"/>
          </a:solidFill>
          <a:latin typeface="+mn-lt"/>
        </a:defRPr>
      </a:lvl9pPr>
    </p:bodyStyle>
    <p:otherStyle>
      <a:defPPr>
        <a:defRPr lang="fr-FR"/>
      </a:defPPr>
      <a:lvl1pPr marL="0" algn="l" defTabSz="1131126" rtl="0" eaLnBrk="1" latinLnBrk="0" hangingPunct="1">
        <a:defRPr sz="2200" kern="1200">
          <a:solidFill>
            <a:schemeClr val="tx1"/>
          </a:solidFill>
          <a:latin typeface="+mn-lt"/>
          <a:ea typeface="+mn-ea"/>
          <a:cs typeface="+mn-cs"/>
        </a:defRPr>
      </a:lvl1pPr>
      <a:lvl2pPr marL="565561" algn="l" defTabSz="1131126" rtl="0" eaLnBrk="1" latinLnBrk="0" hangingPunct="1">
        <a:defRPr sz="2200" kern="1200">
          <a:solidFill>
            <a:schemeClr val="tx1"/>
          </a:solidFill>
          <a:latin typeface="+mn-lt"/>
          <a:ea typeface="+mn-ea"/>
          <a:cs typeface="+mn-cs"/>
        </a:defRPr>
      </a:lvl2pPr>
      <a:lvl3pPr marL="1131126" algn="l" defTabSz="1131126" rtl="0" eaLnBrk="1" latinLnBrk="0" hangingPunct="1">
        <a:defRPr sz="2200" kern="1200">
          <a:solidFill>
            <a:schemeClr val="tx1"/>
          </a:solidFill>
          <a:latin typeface="+mn-lt"/>
          <a:ea typeface="+mn-ea"/>
          <a:cs typeface="+mn-cs"/>
        </a:defRPr>
      </a:lvl3pPr>
      <a:lvl4pPr marL="1696685" algn="l" defTabSz="1131126" rtl="0" eaLnBrk="1" latinLnBrk="0" hangingPunct="1">
        <a:defRPr sz="2200" kern="1200">
          <a:solidFill>
            <a:schemeClr val="tx1"/>
          </a:solidFill>
          <a:latin typeface="+mn-lt"/>
          <a:ea typeface="+mn-ea"/>
          <a:cs typeface="+mn-cs"/>
        </a:defRPr>
      </a:lvl4pPr>
      <a:lvl5pPr marL="2262251" algn="l" defTabSz="1131126" rtl="0" eaLnBrk="1" latinLnBrk="0" hangingPunct="1">
        <a:defRPr sz="2200" kern="1200">
          <a:solidFill>
            <a:schemeClr val="tx1"/>
          </a:solidFill>
          <a:latin typeface="+mn-lt"/>
          <a:ea typeface="+mn-ea"/>
          <a:cs typeface="+mn-cs"/>
        </a:defRPr>
      </a:lvl5pPr>
      <a:lvl6pPr marL="2827813" algn="l" defTabSz="1131126" rtl="0" eaLnBrk="1" latinLnBrk="0" hangingPunct="1">
        <a:defRPr sz="2200" kern="1200">
          <a:solidFill>
            <a:schemeClr val="tx1"/>
          </a:solidFill>
          <a:latin typeface="+mn-lt"/>
          <a:ea typeface="+mn-ea"/>
          <a:cs typeface="+mn-cs"/>
        </a:defRPr>
      </a:lvl6pPr>
      <a:lvl7pPr marL="3393374" algn="l" defTabSz="1131126" rtl="0" eaLnBrk="1" latinLnBrk="0" hangingPunct="1">
        <a:defRPr sz="2200" kern="1200">
          <a:solidFill>
            <a:schemeClr val="tx1"/>
          </a:solidFill>
          <a:latin typeface="+mn-lt"/>
          <a:ea typeface="+mn-ea"/>
          <a:cs typeface="+mn-cs"/>
        </a:defRPr>
      </a:lvl7pPr>
      <a:lvl8pPr marL="3958938" algn="l" defTabSz="1131126" rtl="0" eaLnBrk="1" latinLnBrk="0" hangingPunct="1">
        <a:defRPr sz="2200" kern="1200">
          <a:solidFill>
            <a:schemeClr val="tx1"/>
          </a:solidFill>
          <a:latin typeface="+mn-lt"/>
          <a:ea typeface="+mn-ea"/>
          <a:cs typeface="+mn-cs"/>
        </a:defRPr>
      </a:lvl8pPr>
      <a:lvl9pPr marL="4524504" algn="l" defTabSz="1131126" rtl="0" eaLnBrk="1" latinLnBrk="0" hangingPunct="1">
        <a:defRPr sz="22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230.png"/><Relationship Id="rId4" Type="http://schemas.openxmlformats.org/officeDocument/2006/relationships/image" Target="../media/image14.png"/></Relationships>
</file>

<file path=ppt/slides/_rels/slide24.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37.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8" Type="http://schemas.openxmlformats.org/officeDocument/2006/relationships/image" Target="../media/image210.png"/><Relationship Id="rId3" Type="http://schemas.openxmlformats.org/officeDocument/2006/relationships/image" Target="../media/image23.emf"/><Relationship Id="rId7" Type="http://schemas.openxmlformats.org/officeDocument/2006/relationships/image" Target="../media/image201.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200.png"/><Relationship Id="rId5" Type="http://schemas.openxmlformats.org/officeDocument/2006/relationships/image" Target="../media/image25.emf"/><Relationship Id="rId4" Type="http://schemas.openxmlformats.org/officeDocument/2006/relationships/image" Target="../media/image24.emf"/></Relationships>
</file>

<file path=ppt/slides/_rels/slide47.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7.em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000" dirty="0"/>
              <a:t>3.3 Knowledge Inference</a:t>
            </a:r>
          </a:p>
        </p:txBody>
      </p:sp>
      <p:sp>
        <p:nvSpPr>
          <p:cNvPr id="5" name="Text Placeholder 4"/>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fr-CH"/>
              <a:t>©2022, Karl Aberer, EPFL-IC, Laboratoire de systèmes d'informations répartis </a:t>
            </a:r>
            <a:endParaRPr lang="en-GB" dirty="0"/>
          </a:p>
        </p:txBody>
      </p:sp>
    </p:spTree>
    <p:extLst>
      <p:ext uri="{BB962C8B-B14F-4D97-AF65-F5344CB8AC3E}">
        <p14:creationId xmlns:p14="http://schemas.microsoft.com/office/powerpoint/2010/main" val="31314374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6F6F1D-D2CA-5047-9497-DDFC7F33B49E}"/>
              </a:ext>
            </a:extLst>
          </p:cNvPr>
          <p:cNvSpPr>
            <a:spLocks noGrp="1"/>
          </p:cNvSpPr>
          <p:nvPr>
            <p:ph type="title"/>
          </p:nvPr>
        </p:nvSpPr>
        <p:spPr/>
        <p:txBody>
          <a:bodyPr/>
          <a:lstStyle/>
          <a:p>
            <a:r>
              <a:rPr lang="en-US"/>
              <a:t>Coherence</a:t>
            </a:r>
          </a:p>
        </p:txBody>
      </p:sp>
      <p:sp>
        <p:nvSpPr>
          <p:cNvPr id="4" name="Footer Placeholder 3">
            <a:extLst>
              <a:ext uri="{FF2B5EF4-FFF2-40B4-BE49-F238E27FC236}">
                <a16:creationId xmlns:a16="http://schemas.microsoft.com/office/drawing/2014/main" id="{4AF057A1-D3AE-B04E-B128-FAA3CD32CE49}"/>
              </a:ext>
            </a:extLst>
          </p:cNvPr>
          <p:cNvSpPr>
            <a:spLocks noGrp="1"/>
          </p:cNvSpPr>
          <p:nvPr>
            <p:ph type="ftr" sz="quarter" idx="10"/>
          </p:nvPr>
        </p:nvSpPr>
        <p:spPr/>
        <p:txBody>
          <a:bodyPr/>
          <a:lstStyle/>
          <a:p>
            <a:r>
              <a:rPr lang="fr-CH"/>
              <a:t>©2022, Karl Aberer, EPFL-IC, Laboratoire de systèmes d'informations répartis </a:t>
            </a:r>
            <a:endParaRPr lang="en-GB" dirty="0"/>
          </a:p>
        </p:txBody>
      </p:sp>
      <p:sp>
        <p:nvSpPr>
          <p:cNvPr id="5" name="Oval 4">
            <a:extLst>
              <a:ext uri="{FF2B5EF4-FFF2-40B4-BE49-F238E27FC236}">
                <a16:creationId xmlns:a16="http://schemas.microsoft.com/office/drawing/2014/main" id="{63E3A71D-E3A6-2E4C-8244-5DF10111864E}"/>
              </a:ext>
            </a:extLst>
          </p:cNvPr>
          <p:cNvSpPr/>
          <p:nvPr/>
        </p:nvSpPr>
        <p:spPr bwMode="auto">
          <a:xfrm>
            <a:off x="1682429" y="3050732"/>
            <a:ext cx="2304256" cy="720080"/>
          </a:xfrm>
          <a:prstGeom prst="ellipse">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2"/>
                </a:solidFill>
                <a:effectLst/>
                <a:latin typeface="Calibri" panose="020F0502020204030204" pitchFamily="34" charset="0"/>
                <a:cs typeface="Calibri" panose="020F0502020204030204" pitchFamily="34" charset="0"/>
              </a:rPr>
              <a:t>e</a:t>
            </a:r>
          </a:p>
        </p:txBody>
      </p:sp>
      <p:sp>
        <p:nvSpPr>
          <p:cNvPr id="6" name="Oval 5">
            <a:extLst>
              <a:ext uri="{FF2B5EF4-FFF2-40B4-BE49-F238E27FC236}">
                <a16:creationId xmlns:a16="http://schemas.microsoft.com/office/drawing/2014/main" id="{76F34C40-81DC-D44C-9661-3845FDD1DA1C}"/>
              </a:ext>
            </a:extLst>
          </p:cNvPr>
          <p:cNvSpPr/>
          <p:nvPr/>
        </p:nvSpPr>
        <p:spPr bwMode="auto">
          <a:xfrm>
            <a:off x="1608831" y="5822235"/>
            <a:ext cx="2304256" cy="720080"/>
          </a:xfrm>
          <a:prstGeom prst="ellipse">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chemeClr val="tx2"/>
                </a:solidFill>
                <a:effectLst/>
                <a:latin typeface="Calibri" panose="020F0502020204030204" pitchFamily="34" charset="0"/>
                <a:cs typeface="Calibri" panose="020F0502020204030204" pitchFamily="34" charset="0"/>
              </a:rPr>
              <a:t>s</a:t>
            </a:r>
          </a:p>
        </p:txBody>
      </p:sp>
      <p:sp>
        <p:nvSpPr>
          <p:cNvPr id="7" name="Oval 6">
            <a:extLst>
              <a:ext uri="{FF2B5EF4-FFF2-40B4-BE49-F238E27FC236}">
                <a16:creationId xmlns:a16="http://schemas.microsoft.com/office/drawing/2014/main" id="{D362B16C-966F-3740-BE61-F0993A59794A}"/>
              </a:ext>
            </a:extLst>
          </p:cNvPr>
          <p:cNvSpPr/>
          <p:nvPr/>
        </p:nvSpPr>
        <p:spPr bwMode="auto">
          <a:xfrm>
            <a:off x="4787503" y="5867089"/>
            <a:ext cx="2304256" cy="720080"/>
          </a:xfrm>
          <a:prstGeom prst="ellipse">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2"/>
              </a:solidFill>
              <a:effectLst/>
              <a:latin typeface="Calibri" panose="020F0502020204030204" pitchFamily="34" charset="0"/>
              <a:cs typeface="Calibri" panose="020F0502020204030204" pitchFamily="34" charset="0"/>
            </a:endParaRPr>
          </a:p>
        </p:txBody>
      </p:sp>
      <p:sp>
        <p:nvSpPr>
          <p:cNvPr id="8" name="Oval 7">
            <a:extLst>
              <a:ext uri="{FF2B5EF4-FFF2-40B4-BE49-F238E27FC236}">
                <a16:creationId xmlns:a16="http://schemas.microsoft.com/office/drawing/2014/main" id="{364CD20A-F33A-384D-9D4D-547881127E2F}"/>
              </a:ext>
            </a:extLst>
          </p:cNvPr>
          <p:cNvSpPr/>
          <p:nvPr/>
        </p:nvSpPr>
        <p:spPr bwMode="auto">
          <a:xfrm>
            <a:off x="4787503" y="3084620"/>
            <a:ext cx="2304256" cy="720080"/>
          </a:xfrm>
          <a:prstGeom prst="ellipse">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2"/>
                </a:solidFill>
                <a:effectLst/>
                <a:latin typeface="Calibri" panose="020F0502020204030204" pitchFamily="34" charset="0"/>
                <a:cs typeface="Calibri" panose="020F0502020204030204" pitchFamily="34" charset="0"/>
              </a:rPr>
              <a:t>e’</a:t>
            </a:r>
          </a:p>
        </p:txBody>
      </p:sp>
      <p:cxnSp>
        <p:nvCxnSpPr>
          <p:cNvPr id="9" name="Straight Arrow Connector 8">
            <a:extLst>
              <a:ext uri="{FF2B5EF4-FFF2-40B4-BE49-F238E27FC236}">
                <a16:creationId xmlns:a16="http://schemas.microsoft.com/office/drawing/2014/main" id="{D197B8BB-D869-3A4F-B3C5-6725629B519B}"/>
              </a:ext>
            </a:extLst>
          </p:cNvPr>
          <p:cNvCxnSpPr>
            <a:cxnSpLocks/>
            <a:endCxn id="6" idx="7"/>
          </p:cNvCxnSpPr>
          <p:nvPr/>
        </p:nvCxnSpPr>
        <p:spPr bwMode="auto">
          <a:xfrm flipH="1">
            <a:off x="3575637" y="3665359"/>
            <a:ext cx="59738" cy="2262329"/>
          </a:xfrm>
          <a:prstGeom prst="straightConnector1">
            <a:avLst/>
          </a:prstGeom>
          <a:solidFill>
            <a:schemeClr val="accent1"/>
          </a:solidFill>
          <a:ln w="19050" cap="flat" cmpd="sng" algn="ctr">
            <a:solidFill>
              <a:schemeClr val="tx1"/>
            </a:solidFill>
            <a:prstDash val="solid"/>
            <a:round/>
            <a:headEnd type="none" w="lg" len="lg"/>
            <a:tailEnd type="triangle" w="lg" len="lg"/>
          </a:ln>
          <a:effectLst/>
        </p:spPr>
      </p:cxnSp>
      <p:cxnSp>
        <p:nvCxnSpPr>
          <p:cNvPr id="10" name="Straight Arrow Connector 9">
            <a:extLst>
              <a:ext uri="{FF2B5EF4-FFF2-40B4-BE49-F238E27FC236}">
                <a16:creationId xmlns:a16="http://schemas.microsoft.com/office/drawing/2014/main" id="{1D2E68C1-338B-B641-9A56-25567130CE37}"/>
              </a:ext>
            </a:extLst>
          </p:cNvPr>
          <p:cNvCxnSpPr>
            <a:cxnSpLocks/>
            <a:stCxn id="6" idx="1"/>
            <a:endCxn id="5" idx="3"/>
          </p:cNvCxnSpPr>
          <p:nvPr/>
        </p:nvCxnSpPr>
        <p:spPr bwMode="auto">
          <a:xfrm flipV="1">
            <a:off x="1946281" y="3665359"/>
            <a:ext cx="73598" cy="2262329"/>
          </a:xfrm>
          <a:prstGeom prst="straightConnector1">
            <a:avLst/>
          </a:prstGeom>
          <a:solidFill>
            <a:schemeClr val="accent1"/>
          </a:solidFill>
          <a:ln w="19050" cap="flat" cmpd="sng" algn="ctr">
            <a:solidFill>
              <a:schemeClr val="tx1"/>
            </a:solidFill>
            <a:prstDash val="solid"/>
            <a:round/>
            <a:headEnd type="none" w="lg" len="lg"/>
            <a:tailEnd type="triangle" w="lg" len="lg"/>
          </a:ln>
          <a:effectLst/>
        </p:spPr>
      </p:cxnSp>
      <p:sp>
        <p:nvSpPr>
          <p:cNvPr id="11" name="Oval 10">
            <a:extLst>
              <a:ext uri="{FF2B5EF4-FFF2-40B4-BE49-F238E27FC236}">
                <a16:creationId xmlns:a16="http://schemas.microsoft.com/office/drawing/2014/main" id="{F725EF18-42F9-4042-BDB2-A3BC038CE81A}"/>
              </a:ext>
            </a:extLst>
          </p:cNvPr>
          <p:cNvSpPr/>
          <p:nvPr/>
        </p:nvSpPr>
        <p:spPr bwMode="auto">
          <a:xfrm>
            <a:off x="8280418" y="4160385"/>
            <a:ext cx="2304256" cy="720080"/>
          </a:xfrm>
          <a:prstGeom prst="ellipse">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2"/>
              </a:solidFill>
              <a:effectLst/>
              <a:latin typeface="Tempus Sans ITC" pitchFamily="82" charset="0"/>
            </a:endParaRPr>
          </a:p>
        </p:txBody>
      </p:sp>
      <p:cxnSp>
        <p:nvCxnSpPr>
          <p:cNvPr id="12" name="Straight Arrow Connector 11">
            <a:extLst>
              <a:ext uri="{FF2B5EF4-FFF2-40B4-BE49-F238E27FC236}">
                <a16:creationId xmlns:a16="http://schemas.microsoft.com/office/drawing/2014/main" id="{273F887D-B5F6-BF44-898A-32376FCEA29D}"/>
              </a:ext>
            </a:extLst>
          </p:cNvPr>
          <p:cNvCxnSpPr>
            <a:cxnSpLocks/>
            <a:stCxn id="5" idx="5"/>
            <a:endCxn id="11" idx="2"/>
          </p:cNvCxnSpPr>
          <p:nvPr/>
        </p:nvCxnSpPr>
        <p:spPr bwMode="auto">
          <a:xfrm>
            <a:off x="3649235" y="3665359"/>
            <a:ext cx="4631183" cy="855066"/>
          </a:xfrm>
          <a:prstGeom prst="straightConnector1">
            <a:avLst/>
          </a:prstGeom>
          <a:solidFill>
            <a:schemeClr val="accent1"/>
          </a:solidFill>
          <a:ln w="19050" cap="flat" cmpd="sng" algn="ctr">
            <a:solidFill>
              <a:schemeClr val="tx1"/>
            </a:solidFill>
            <a:prstDash val="solid"/>
            <a:round/>
            <a:headEnd type="none" w="lg" len="lg"/>
            <a:tailEnd type="triangle" w="lg" len="lg"/>
          </a:ln>
          <a:effectLst/>
        </p:spPr>
      </p:cxnSp>
      <p:sp>
        <p:nvSpPr>
          <p:cNvPr id="14" name="Oval 13">
            <a:extLst>
              <a:ext uri="{FF2B5EF4-FFF2-40B4-BE49-F238E27FC236}">
                <a16:creationId xmlns:a16="http://schemas.microsoft.com/office/drawing/2014/main" id="{EAA291F9-96B2-2349-892F-A76329D00B2C}"/>
              </a:ext>
            </a:extLst>
          </p:cNvPr>
          <p:cNvSpPr/>
          <p:nvPr/>
        </p:nvSpPr>
        <p:spPr bwMode="auto">
          <a:xfrm>
            <a:off x="8294278" y="5184948"/>
            <a:ext cx="2304256" cy="720080"/>
          </a:xfrm>
          <a:prstGeom prst="ellipse">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2"/>
              </a:solidFill>
              <a:effectLst/>
              <a:latin typeface="Tempus Sans ITC" pitchFamily="82" charset="0"/>
            </a:endParaRPr>
          </a:p>
        </p:txBody>
      </p:sp>
      <p:cxnSp>
        <p:nvCxnSpPr>
          <p:cNvPr id="16" name="Straight Arrow Connector 15">
            <a:extLst>
              <a:ext uri="{FF2B5EF4-FFF2-40B4-BE49-F238E27FC236}">
                <a16:creationId xmlns:a16="http://schemas.microsoft.com/office/drawing/2014/main" id="{3F367FBB-35C4-A24B-A841-F458E47DBA93}"/>
              </a:ext>
            </a:extLst>
          </p:cNvPr>
          <p:cNvCxnSpPr>
            <a:cxnSpLocks/>
            <a:stCxn id="6" idx="7"/>
            <a:endCxn id="14" idx="2"/>
          </p:cNvCxnSpPr>
          <p:nvPr/>
        </p:nvCxnSpPr>
        <p:spPr bwMode="auto">
          <a:xfrm flipV="1">
            <a:off x="3575637" y="5544988"/>
            <a:ext cx="4718641" cy="382700"/>
          </a:xfrm>
          <a:prstGeom prst="straightConnector1">
            <a:avLst/>
          </a:prstGeom>
          <a:solidFill>
            <a:schemeClr val="accent1"/>
          </a:solidFill>
          <a:ln w="19050" cap="flat" cmpd="sng" algn="ctr">
            <a:solidFill>
              <a:schemeClr val="tx1"/>
            </a:solidFill>
            <a:prstDash val="solid"/>
            <a:round/>
            <a:headEnd type="none" w="lg" len="lg"/>
            <a:tailEnd type="triangle" w="lg" len="lg"/>
          </a:ln>
          <a:effectLst/>
        </p:spPr>
      </p:cxnSp>
      <p:cxnSp>
        <p:nvCxnSpPr>
          <p:cNvPr id="17" name="Straight Arrow Connector 16">
            <a:extLst>
              <a:ext uri="{FF2B5EF4-FFF2-40B4-BE49-F238E27FC236}">
                <a16:creationId xmlns:a16="http://schemas.microsoft.com/office/drawing/2014/main" id="{DB14E462-51DB-DF40-B4BA-3A888CB8C388}"/>
              </a:ext>
            </a:extLst>
          </p:cNvPr>
          <p:cNvCxnSpPr>
            <a:cxnSpLocks/>
            <a:stCxn id="7" idx="6"/>
            <a:endCxn id="14" idx="2"/>
          </p:cNvCxnSpPr>
          <p:nvPr/>
        </p:nvCxnSpPr>
        <p:spPr bwMode="auto">
          <a:xfrm flipV="1">
            <a:off x="7091759" y="5544988"/>
            <a:ext cx="1202519" cy="682141"/>
          </a:xfrm>
          <a:prstGeom prst="straightConnector1">
            <a:avLst/>
          </a:prstGeom>
          <a:solidFill>
            <a:schemeClr val="accent1"/>
          </a:solidFill>
          <a:ln w="19050" cap="flat" cmpd="sng" algn="ctr">
            <a:solidFill>
              <a:schemeClr val="tx1"/>
            </a:solidFill>
            <a:prstDash val="solid"/>
            <a:round/>
            <a:headEnd type="none" w="lg" len="lg"/>
            <a:tailEnd type="triangle" w="lg" len="lg"/>
          </a:ln>
          <a:effectLst/>
        </p:spPr>
      </p:cxnSp>
      <p:cxnSp>
        <p:nvCxnSpPr>
          <p:cNvPr id="19" name="Straight Arrow Connector 18">
            <a:extLst>
              <a:ext uri="{FF2B5EF4-FFF2-40B4-BE49-F238E27FC236}">
                <a16:creationId xmlns:a16="http://schemas.microsoft.com/office/drawing/2014/main" id="{866B2465-5388-4B4F-8F02-900B14F8E8E0}"/>
              </a:ext>
            </a:extLst>
          </p:cNvPr>
          <p:cNvCxnSpPr>
            <a:cxnSpLocks/>
            <a:stCxn id="8" idx="5"/>
            <a:endCxn id="14" idx="2"/>
          </p:cNvCxnSpPr>
          <p:nvPr/>
        </p:nvCxnSpPr>
        <p:spPr bwMode="auto">
          <a:xfrm>
            <a:off x="6754309" y="3699247"/>
            <a:ext cx="1539969" cy="1845741"/>
          </a:xfrm>
          <a:prstGeom prst="straightConnector1">
            <a:avLst/>
          </a:prstGeom>
          <a:solidFill>
            <a:schemeClr val="accent1"/>
          </a:solidFill>
          <a:ln w="9525" cap="flat" cmpd="sng" algn="ctr">
            <a:solidFill>
              <a:schemeClr val="tx1"/>
            </a:solidFill>
            <a:prstDash val="solid"/>
            <a:round/>
            <a:headEnd type="none" w="lg" len="lg"/>
            <a:tailEnd type="triangle" w="lg" len="lg"/>
          </a:ln>
          <a:effectLst/>
        </p:spPr>
      </p:cxnSp>
      <p:sp>
        <p:nvSpPr>
          <p:cNvPr id="26" name="TextBox 25">
            <a:extLst>
              <a:ext uri="{FF2B5EF4-FFF2-40B4-BE49-F238E27FC236}">
                <a16:creationId xmlns:a16="http://schemas.microsoft.com/office/drawing/2014/main" id="{165953BD-AAD0-D040-8228-1B06FEC2870E}"/>
              </a:ext>
            </a:extLst>
          </p:cNvPr>
          <p:cNvSpPr txBox="1"/>
          <p:nvPr/>
        </p:nvSpPr>
        <p:spPr>
          <a:xfrm>
            <a:off x="3493221" y="628959"/>
            <a:ext cx="8062143" cy="2246769"/>
          </a:xfrm>
          <a:prstGeom prst="rect">
            <a:avLst/>
          </a:prstGeom>
          <a:noFill/>
        </p:spPr>
        <p:txBody>
          <a:bodyPr wrap="none" rtlCol="0">
            <a:spAutoFit/>
          </a:bodyPr>
          <a:lstStyle/>
          <a:p>
            <a:r>
              <a:rPr lang="en-US" sz="2800" dirty="0">
                <a:latin typeface="Calibri" panose="020F0502020204030204" pitchFamily="34" charset="0"/>
                <a:cs typeface="Calibri" panose="020F0502020204030204" pitchFamily="34" charset="0"/>
              </a:rPr>
              <a:t>How well does the node s </a:t>
            </a:r>
          </a:p>
          <a:p>
            <a:r>
              <a:rPr lang="en-US" sz="2800" dirty="0">
                <a:latin typeface="Calibri" panose="020F0502020204030204" pitchFamily="34" charset="0"/>
                <a:cs typeface="Calibri" panose="020F0502020204030204" pitchFamily="34" charset="0"/>
              </a:rPr>
              <a:t>support the choice of node e?</a:t>
            </a:r>
          </a:p>
          <a:p>
            <a:endParaRPr lang="en-US" sz="2800" dirty="0">
              <a:latin typeface="Calibri" panose="020F0502020204030204" pitchFamily="34" charset="0"/>
              <a:cs typeface="Calibri" panose="020F0502020204030204" pitchFamily="34" charset="0"/>
            </a:endParaRPr>
          </a:p>
          <a:p>
            <a:r>
              <a:rPr lang="en-US" sz="2800" dirty="0">
                <a:latin typeface="Calibri" panose="020F0502020204030204" pitchFamily="34" charset="0"/>
                <a:cs typeface="Calibri" panose="020F0502020204030204" pitchFamily="34" charset="0"/>
              </a:rPr>
              <a:t>Other formulation: How relevant is node e for node s?</a:t>
            </a:r>
          </a:p>
          <a:p>
            <a:r>
              <a:rPr lang="en-US" sz="2800" dirty="0">
                <a:latin typeface="Calibri" panose="020F0502020204030204" pitchFamily="34" charset="0"/>
                <a:cs typeface="Calibri" panose="020F0502020204030204" pitchFamily="34" charset="0"/>
              </a:rPr>
              <a:t>(as compared to e’, an alternative node)</a:t>
            </a:r>
          </a:p>
        </p:txBody>
      </p:sp>
    </p:spTree>
    <p:extLst>
      <p:ext uri="{BB962C8B-B14F-4D97-AF65-F5344CB8AC3E}">
        <p14:creationId xmlns:p14="http://schemas.microsoft.com/office/powerpoint/2010/main" val="17348535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2E793E-F1CE-C149-91F7-159CD1F2194C}"/>
              </a:ext>
            </a:extLst>
          </p:cNvPr>
          <p:cNvSpPr>
            <a:spLocks noGrp="1"/>
          </p:cNvSpPr>
          <p:nvPr>
            <p:ph type="title"/>
          </p:nvPr>
        </p:nvSpPr>
        <p:spPr/>
        <p:txBody>
          <a:bodyPr/>
          <a:lstStyle/>
          <a:p>
            <a:r>
              <a:rPr lang="en-US"/>
              <a:t>Personalized PageRank</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4072FC6-4F19-3D45-856C-34C0E9A3B278}"/>
                  </a:ext>
                </a:extLst>
              </p:cNvPr>
              <p:cNvSpPr>
                <a:spLocks noGrp="1"/>
              </p:cNvSpPr>
              <p:nvPr>
                <p:ph idx="1"/>
              </p:nvPr>
            </p:nvSpPr>
            <p:spPr/>
            <p:txBody>
              <a:bodyPr/>
              <a:lstStyle/>
              <a:p>
                <a:r>
                  <a:rPr lang="en-US" dirty="0"/>
                  <a:t>Same as PageRank, except that random jumps are always back to the same node (or same set of nodes)</a:t>
                </a:r>
              </a:p>
              <a:p>
                <a:pPr marL="457200" indent="-457200">
                  <a:buFont typeface="Arial" panose="020B0604020202020204" pitchFamily="34" charset="0"/>
                  <a:buChar char="•"/>
                </a:pPr>
                <a:r>
                  <a:rPr lang="en-US" dirty="0"/>
                  <a:t>Original motivation: use personal bookmark list as source of rank</a:t>
                </a:r>
              </a:p>
              <a:p>
                <a:pPr marL="457200" indent="-457200">
                  <a:buFont typeface="Arial" panose="020B0604020202020204" pitchFamily="34" charset="0"/>
                  <a:buChar char="•"/>
                </a:pPr>
                <a:r>
                  <a:rPr lang="en-US" dirty="0"/>
                  <a:t>Entity disambiguation: node </a:t>
                </a:r>
                <a14:m>
                  <m:oMath xmlns:m="http://schemas.openxmlformats.org/officeDocument/2006/math">
                    <m:r>
                      <a:rPr lang="fr-CH" i="1" smtClean="0">
                        <a:latin typeface="Cambria Math" panose="02040503050406030204" pitchFamily="18" charset="0"/>
                      </a:rPr>
                      <m:t>𝑠</m:t>
                    </m:r>
                  </m:oMath>
                </a14:m>
                <a:r>
                  <a:rPr lang="en-US" dirty="0"/>
                  <a:t> is considered as source of rank</a:t>
                </a:r>
              </a:p>
              <a:p>
                <a:pPr algn="ctr"/>
                <a14:m>
                  <m:oMathPara xmlns:m="http://schemas.openxmlformats.org/officeDocument/2006/math">
                    <m:oMathParaPr>
                      <m:jc m:val="centerGroup"/>
                    </m:oMathParaPr>
                    <m:oMath xmlns:m="http://schemas.openxmlformats.org/officeDocument/2006/math">
                      <m:acc>
                        <m:accPr>
                          <m:chr m:val="⃗"/>
                          <m:ctrlPr>
                            <a:rPr lang="en-US" i="1">
                              <a:latin typeface="Cambria Math" panose="02040503050406030204" pitchFamily="18" charset="0"/>
                            </a:rPr>
                          </m:ctrlPr>
                        </m:accPr>
                        <m:e>
                          <m:sSub>
                            <m:sSubPr>
                              <m:ctrlPr>
                                <a:rPr lang="fr-CH" b="0" i="1">
                                  <a:latin typeface="Cambria Math" panose="02040503050406030204" pitchFamily="18" charset="0"/>
                                </a:rPr>
                              </m:ctrlPr>
                            </m:sSubPr>
                            <m:e>
                              <m:r>
                                <a:rPr lang="fr-CH" i="1">
                                  <a:latin typeface="Cambria Math" panose="02040503050406030204" pitchFamily="18" charset="0"/>
                                </a:rPr>
                                <m:t>𝑝</m:t>
                              </m:r>
                            </m:e>
                            <m:sub>
                              <m:r>
                                <a:rPr lang="fr-CH" b="0" i="1">
                                  <a:latin typeface="Cambria Math" panose="02040503050406030204" pitchFamily="18" charset="0"/>
                                </a:rPr>
                                <m:t>𝑠</m:t>
                              </m:r>
                            </m:sub>
                          </m:sSub>
                        </m:e>
                      </m:acc>
                      <m:r>
                        <a:rPr lang="fr-CH" b="0" i="1">
                          <a:latin typeface="Cambria Math" panose="02040503050406030204" pitchFamily="18" charset="0"/>
                        </a:rPr>
                        <m:t>=</m:t>
                      </m:r>
                      <m:r>
                        <a:rPr lang="fr-CH" b="0" i="1">
                          <a:latin typeface="Cambria Math" panose="02040503050406030204" pitchFamily="18" charset="0"/>
                        </a:rPr>
                        <m:t>𝑐</m:t>
                      </m:r>
                      <m:d>
                        <m:dPr>
                          <m:ctrlPr>
                            <a:rPr lang="fr-CH" b="0" i="1">
                              <a:latin typeface="Cambria Math" panose="02040503050406030204" pitchFamily="18" charset="0"/>
                            </a:rPr>
                          </m:ctrlPr>
                        </m:dPr>
                        <m:e>
                          <m:r>
                            <a:rPr lang="fr-CH" b="0" i="1">
                              <a:latin typeface="Cambria Math" panose="02040503050406030204" pitchFamily="18" charset="0"/>
                            </a:rPr>
                            <m:t>𝑞𝑅</m:t>
                          </m:r>
                          <m:r>
                            <a:rPr lang="fr-CH" b="0" i="1">
                              <a:latin typeface="Cambria Math" panose="02040503050406030204" pitchFamily="18" charset="0"/>
                              <a:ea typeface="Cambria Math" panose="02040503050406030204" pitchFamily="18" charset="0"/>
                            </a:rPr>
                            <m:t>∙</m:t>
                          </m:r>
                          <m:acc>
                            <m:accPr>
                              <m:chr m:val="⃗"/>
                              <m:ctrlPr>
                                <a:rPr lang="en-US" i="1">
                                  <a:latin typeface="Cambria Math" panose="02040503050406030204" pitchFamily="18" charset="0"/>
                                </a:rPr>
                              </m:ctrlPr>
                            </m:accPr>
                            <m:e>
                              <m:sSub>
                                <m:sSubPr>
                                  <m:ctrlPr>
                                    <a:rPr lang="fr-CH" i="1">
                                      <a:latin typeface="Cambria Math" panose="02040503050406030204" pitchFamily="18" charset="0"/>
                                    </a:rPr>
                                  </m:ctrlPr>
                                </m:sSubPr>
                                <m:e>
                                  <m:r>
                                    <a:rPr lang="fr-CH" i="1">
                                      <a:latin typeface="Cambria Math" panose="02040503050406030204" pitchFamily="18" charset="0"/>
                                    </a:rPr>
                                    <m:t>𝑝</m:t>
                                  </m:r>
                                </m:e>
                                <m:sub>
                                  <m:r>
                                    <a:rPr lang="fr-CH" i="1">
                                      <a:latin typeface="Cambria Math" panose="02040503050406030204" pitchFamily="18" charset="0"/>
                                    </a:rPr>
                                    <m:t>𝑠</m:t>
                                  </m:r>
                                </m:sub>
                              </m:sSub>
                            </m:e>
                          </m:acc>
                          <m:r>
                            <a:rPr lang="fr-CH" b="0" i="1">
                              <a:latin typeface="Cambria Math" panose="02040503050406030204" pitchFamily="18" charset="0"/>
                            </a:rPr>
                            <m:t>+(1−</m:t>
                          </m:r>
                          <m:r>
                            <a:rPr lang="fr-CH" b="0" i="1">
                              <a:latin typeface="Cambria Math" panose="02040503050406030204" pitchFamily="18" charset="0"/>
                            </a:rPr>
                            <m:t>𝑞</m:t>
                          </m:r>
                          <m:r>
                            <a:rPr lang="fr-CH" b="0" i="1">
                              <a:latin typeface="Cambria Math" panose="02040503050406030204" pitchFamily="18" charset="0"/>
                            </a:rPr>
                            <m:t>)</m:t>
                          </m:r>
                          <m:acc>
                            <m:accPr>
                              <m:chr m:val="⃗"/>
                              <m:ctrlPr>
                                <a:rPr lang="en-US" i="1">
                                  <a:latin typeface="Cambria Math" panose="02040503050406030204" pitchFamily="18" charset="0"/>
                                </a:rPr>
                              </m:ctrlPr>
                            </m:accPr>
                            <m:e>
                              <m:sSub>
                                <m:sSubPr>
                                  <m:ctrlPr>
                                    <a:rPr lang="fr-CH" i="1">
                                      <a:latin typeface="Cambria Math" panose="02040503050406030204" pitchFamily="18" charset="0"/>
                                    </a:rPr>
                                  </m:ctrlPr>
                                </m:sSubPr>
                                <m:e>
                                  <m:r>
                                    <a:rPr lang="fr-CH" i="1">
                                      <a:latin typeface="Cambria Math" panose="02040503050406030204" pitchFamily="18" charset="0"/>
                                    </a:rPr>
                                    <m:t>𝑒</m:t>
                                  </m:r>
                                </m:e>
                                <m:sub>
                                  <m:r>
                                    <a:rPr lang="fr-CH" i="1">
                                      <a:latin typeface="Cambria Math" panose="02040503050406030204" pitchFamily="18" charset="0"/>
                                    </a:rPr>
                                    <m:t>𝑠</m:t>
                                  </m:r>
                                </m:sub>
                              </m:sSub>
                            </m:e>
                          </m:acc>
                        </m:e>
                      </m:d>
                    </m:oMath>
                  </m:oMathPara>
                </a14:m>
                <a:br>
                  <a:rPr lang="fr-CH" b="0" i="1" dirty="0">
                    <a:latin typeface="Cambria Math" panose="02040503050406030204" pitchFamily="18" charset="0"/>
                  </a:rPr>
                </a:br>
                <a14:m>
                  <m:oMath xmlns:m="http://schemas.openxmlformats.org/officeDocument/2006/math">
                    <m:acc>
                      <m:accPr>
                        <m:chr m:val="⃗"/>
                        <m:ctrlPr>
                          <a:rPr lang="en-US" i="1">
                            <a:latin typeface="Cambria Math" panose="02040503050406030204" pitchFamily="18" charset="0"/>
                          </a:rPr>
                        </m:ctrlPr>
                      </m:accPr>
                      <m:e>
                        <m:sSub>
                          <m:sSubPr>
                            <m:ctrlPr>
                              <a:rPr lang="fr-CH" i="1">
                                <a:latin typeface="Cambria Math" panose="02040503050406030204" pitchFamily="18" charset="0"/>
                              </a:rPr>
                            </m:ctrlPr>
                          </m:sSubPr>
                          <m:e>
                            <m:r>
                              <a:rPr lang="fr-CH" i="1">
                                <a:latin typeface="Cambria Math" panose="02040503050406030204" pitchFamily="18" charset="0"/>
                              </a:rPr>
                              <m:t>𝑒</m:t>
                            </m:r>
                          </m:e>
                          <m:sub>
                            <m:r>
                              <a:rPr lang="fr-CH" b="0" i="1">
                                <a:latin typeface="Cambria Math" panose="02040503050406030204" pitchFamily="18" charset="0"/>
                              </a:rPr>
                              <m:t>𝑠</m:t>
                            </m:r>
                          </m:sub>
                        </m:sSub>
                      </m:e>
                    </m:acc>
                    <m:r>
                      <a:rPr lang="fr-CH" b="0" i="0">
                        <a:latin typeface="Cambria Math" panose="02040503050406030204" pitchFamily="18" charset="0"/>
                      </a:rPr>
                      <m:t>=(0,0,</m:t>
                    </m:r>
                    <m:r>
                      <a:rPr lang="fr-CH" b="0" i="0" smtClean="0">
                        <a:latin typeface="Cambria Math" panose="02040503050406030204" pitchFamily="18" charset="0"/>
                      </a:rPr>
                      <m:t>…,1,…</m:t>
                    </m:r>
                    <m:r>
                      <a:rPr lang="fr-CH" b="0" i="0">
                        <a:latin typeface="Cambria Math" panose="02040503050406030204" pitchFamily="18" charset="0"/>
                      </a:rPr>
                      <m:t>,0)</m:t>
                    </m:r>
                  </m:oMath>
                </a14:m>
                <a:r>
                  <a:rPr lang="fr-CH" dirty="0"/>
                  <a:t>, 1 at entry </a:t>
                </a:r>
                <a14:m>
                  <m:oMath xmlns:m="http://schemas.openxmlformats.org/officeDocument/2006/math">
                    <m:r>
                      <a:rPr lang="fr-CH" i="1">
                        <a:latin typeface="Cambria Math" panose="02040503050406030204" pitchFamily="18" charset="0"/>
                      </a:rPr>
                      <m:t>𝑠</m:t>
                    </m:r>
                  </m:oMath>
                </a14:m>
                <a:endParaRPr lang="fr-CH"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B4072FC6-4F19-3D45-856C-34C0E9A3B278}"/>
                  </a:ext>
                </a:extLst>
              </p:cNvPr>
              <p:cNvSpPr>
                <a:spLocks noGrp="1" noRot="1" noChangeAspect="1" noMove="1" noResize="1" noEditPoints="1" noAdjustHandles="1" noChangeArrowheads="1" noChangeShapeType="1" noTextEdit="1"/>
              </p:cNvSpPr>
              <p:nvPr>
                <p:ph idx="1"/>
              </p:nvPr>
            </p:nvSpPr>
            <p:spPr>
              <a:blipFill>
                <a:blip r:embed="rId3"/>
                <a:stretch>
                  <a:fillRect l="-1412" t="-1307" r="-353"/>
                </a:stretch>
              </a:blipFill>
            </p:spPr>
            <p:txBody>
              <a:bodyPr/>
              <a:lstStyle/>
              <a:p>
                <a:r>
                  <a:rPr lang="en-CH">
                    <a:noFill/>
                  </a:rPr>
                  <a:t> </a:t>
                </a:r>
              </a:p>
            </p:txBody>
          </p:sp>
        </mc:Fallback>
      </mc:AlternateContent>
      <p:sp>
        <p:nvSpPr>
          <p:cNvPr id="4" name="Footer Placeholder 3">
            <a:extLst>
              <a:ext uri="{FF2B5EF4-FFF2-40B4-BE49-F238E27FC236}">
                <a16:creationId xmlns:a16="http://schemas.microsoft.com/office/drawing/2014/main" id="{D2A389E0-1D59-BF4F-9F0C-9EDDF1C39A45}"/>
              </a:ext>
            </a:extLst>
          </p:cNvPr>
          <p:cNvSpPr>
            <a:spLocks noGrp="1"/>
          </p:cNvSpPr>
          <p:nvPr>
            <p:ph type="ftr" sz="quarter" idx="10"/>
          </p:nvPr>
        </p:nvSpPr>
        <p:spPr/>
        <p:txBody>
          <a:bodyPr/>
          <a:lstStyle/>
          <a:p>
            <a:r>
              <a:rPr lang="fr-CH"/>
              <a:t>©2022, Karl Aberer, EPFL-IC, Laboratoire de systèmes d'informations répartis </a:t>
            </a:r>
            <a:endParaRPr lang="en-GB" dirty="0"/>
          </a:p>
        </p:txBody>
      </p:sp>
    </p:spTree>
    <p:extLst>
      <p:ext uri="{BB962C8B-B14F-4D97-AF65-F5344CB8AC3E}">
        <p14:creationId xmlns:p14="http://schemas.microsoft.com/office/powerpoint/2010/main" val="9671626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C60D91-F5FE-6F46-AF01-459AA7750C8F}"/>
              </a:ext>
            </a:extLst>
          </p:cNvPr>
          <p:cNvSpPr>
            <a:spLocks noGrp="1"/>
          </p:cNvSpPr>
          <p:nvPr>
            <p:ph type="title"/>
          </p:nvPr>
        </p:nvSpPr>
        <p:spPr/>
        <p:txBody>
          <a:bodyPr/>
          <a:lstStyle/>
          <a:p>
            <a:r>
              <a:rPr lang="en-US" dirty="0"/>
              <a:t>Computing PPR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25DDB06-5A73-7746-BEDF-48DAB9C72CE7}"/>
                  </a:ext>
                </a:extLst>
              </p:cNvPr>
              <p:cNvSpPr>
                <a:spLocks noGrp="1"/>
              </p:cNvSpPr>
              <p:nvPr>
                <p:ph idx="1"/>
              </p:nvPr>
            </p:nvSpPr>
            <p:spPr>
              <a:xfrm>
                <a:off x="233048" y="1549485"/>
                <a:ext cx="11179191" cy="5809192"/>
              </a:xfrm>
            </p:spPr>
            <p:txBody>
              <a:bodyPr/>
              <a:lstStyle/>
              <a:p>
                <a:r>
                  <a:rPr lang="en-US" dirty="0"/>
                  <a:t>Standard iterative computation</a:t>
                </a:r>
              </a:p>
              <a:p>
                <a:r>
                  <a:rPr lang="fr-CH" b="0" dirty="0"/>
                  <a:t>	</a:t>
                </a:r>
                <a14:m>
                  <m:oMath xmlns:m="http://schemas.openxmlformats.org/officeDocument/2006/math">
                    <m:sSub>
                      <m:sSubPr>
                        <m:ctrlPr>
                          <a:rPr lang="fr-CH" b="0" i="1" smtClean="0">
                            <a:latin typeface="Cambria Math" panose="02040503050406030204" pitchFamily="18" charset="0"/>
                          </a:rPr>
                        </m:ctrlPr>
                      </m:sSubPr>
                      <m:e>
                        <m:acc>
                          <m:accPr>
                            <m:chr m:val="⃗"/>
                            <m:ctrlPr>
                              <a:rPr lang="fr-CH" i="1">
                                <a:latin typeface="Cambria Math" panose="02040503050406030204" pitchFamily="18" charset="0"/>
                              </a:rPr>
                            </m:ctrlPr>
                          </m:accPr>
                          <m:e>
                            <m:r>
                              <a:rPr lang="fr-CH" i="1">
                                <a:latin typeface="Cambria Math" panose="02040503050406030204" pitchFamily="18" charset="0"/>
                              </a:rPr>
                              <m:t>𝑝</m:t>
                            </m:r>
                          </m:e>
                        </m:acc>
                      </m:e>
                      <m:sub>
                        <m:r>
                          <a:rPr lang="fr-CH" b="0" i="1" smtClean="0">
                            <a:latin typeface="Cambria Math" panose="02040503050406030204" pitchFamily="18" charset="0"/>
                          </a:rPr>
                          <m:t>𝑠</m:t>
                        </m:r>
                        <m:r>
                          <a:rPr lang="fr-CH" b="0" i="1" smtClean="0">
                            <a:latin typeface="Cambria Math" panose="02040503050406030204" pitchFamily="18" charset="0"/>
                          </a:rPr>
                          <m:t>,0</m:t>
                        </m:r>
                      </m:sub>
                    </m:sSub>
                    <m:r>
                      <a:rPr lang="fr-CH" b="0" i="1" smtClean="0">
                        <a:latin typeface="Cambria Math" panose="02040503050406030204" pitchFamily="18" charset="0"/>
                      </a:rPr>
                      <m:t>:=</m:t>
                    </m:r>
                  </m:oMath>
                </a14:m>
                <a:r>
                  <a:rPr lang="en-US" dirty="0"/>
                  <a:t> </a:t>
                </a:r>
                <a14:m>
                  <m:oMath xmlns:m="http://schemas.openxmlformats.org/officeDocument/2006/math">
                    <m:acc>
                      <m:accPr>
                        <m:chr m:val="⃗"/>
                        <m:ctrlPr>
                          <a:rPr lang="en-US" i="1">
                            <a:latin typeface="Cambria Math" panose="02040503050406030204" pitchFamily="18" charset="0"/>
                          </a:rPr>
                        </m:ctrlPr>
                      </m:accPr>
                      <m:e>
                        <m:sSub>
                          <m:sSubPr>
                            <m:ctrlPr>
                              <a:rPr lang="fr-CH" i="1">
                                <a:latin typeface="Cambria Math" panose="02040503050406030204" pitchFamily="18" charset="0"/>
                              </a:rPr>
                            </m:ctrlPr>
                          </m:sSubPr>
                          <m:e>
                            <m:r>
                              <a:rPr lang="fr-CH" i="1">
                                <a:latin typeface="Cambria Math" panose="02040503050406030204" pitchFamily="18" charset="0"/>
                              </a:rPr>
                              <m:t>𝑒</m:t>
                            </m:r>
                          </m:e>
                          <m:sub>
                            <m:r>
                              <a:rPr lang="fr-CH" i="1">
                                <a:latin typeface="Cambria Math" panose="02040503050406030204" pitchFamily="18" charset="0"/>
                              </a:rPr>
                              <m:t>𝑠</m:t>
                            </m:r>
                          </m:sub>
                        </m:sSub>
                      </m:e>
                    </m:acc>
                  </m:oMath>
                </a14:m>
                <a:endParaRPr lang="fr-CH" i="1" dirty="0">
                  <a:latin typeface="Cambria Math" panose="02040503050406030204" pitchFamily="18" charset="0"/>
                </a:endParaRPr>
              </a:p>
              <a:p>
                <a:r>
                  <a:rPr lang="en-US" dirty="0"/>
                  <a:t>	</a:t>
                </a:r>
                <a14:m>
                  <m:oMath xmlns:m="http://schemas.openxmlformats.org/officeDocument/2006/math">
                    <m:sSub>
                      <m:sSubPr>
                        <m:ctrlPr>
                          <a:rPr lang="fr-CH" i="1">
                            <a:latin typeface="Cambria Math" panose="02040503050406030204" pitchFamily="18" charset="0"/>
                          </a:rPr>
                        </m:ctrlPr>
                      </m:sSubPr>
                      <m:e>
                        <m:acc>
                          <m:accPr>
                            <m:chr m:val="⃗"/>
                            <m:ctrlPr>
                              <a:rPr lang="fr-CH" i="1">
                                <a:latin typeface="Cambria Math" panose="02040503050406030204" pitchFamily="18" charset="0"/>
                              </a:rPr>
                            </m:ctrlPr>
                          </m:accPr>
                          <m:e>
                            <m:r>
                              <a:rPr lang="fr-CH" i="1">
                                <a:latin typeface="Cambria Math" panose="02040503050406030204" pitchFamily="18" charset="0"/>
                              </a:rPr>
                              <m:t>𝑝</m:t>
                            </m:r>
                          </m:e>
                        </m:acc>
                      </m:e>
                      <m:sub>
                        <m:r>
                          <a:rPr lang="fr-CH" i="1">
                            <a:latin typeface="Cambria Math" panose="02040503050406030204" pitchFamily="18" charset="0"/>
                          </a:rPr>
                          <m:t>𝑠</m:t>
                        </m:r>
                        <m:r>
                          <a:rPr lang="fr-CH" i="1">
                            <a:latin typeface="Cambria Math" panose="02040503050406030204" pitchFamily="18" charset="0"/>
                          </a:rPr>
                          <m:t>,</m:t>
                        </m:r>
                        <m:r>
                          <a:rPr lang="fr-CH" b="0" i="1" smtClean="0">
                            <a:latin typeface="Cambria Math" panose="02040503050406030204" pitchFamily="18" charset="0"/>
                          </a:rPr>
                          <m:t>𝑖</m:t>
                        </m:r>
                        <m:r>
                          <a:rPr lang="fr-CH" b="0" i="1" smtClean="0">
                            <a:latin typeface="Cambria Math" panose="02040503050406030204" pitchFamily="18" charset="0"/>
                          </a:rPr>
                          <m:t>+1</m:t>
                        </m:r>
                      </m:sub>
                    </m:sSub>
                    <m:r>
                      <a:rPr lang="fr-CH" b="0" i="1" smtClean="0">
                        <a:latin typeface="Cambria Math" panose="02040503050406030204" pitchFamily="18" charset="0"/>
                      </a:rPr>
                      <m:t>:</m:t>
                    </m:r>
                    <m:r>
                      <a:rPr lang="fr-CH" i="1">
                        <a:latin typeface="Cambria Math" panose="02040503050406030204" pitchFamily="18" charset="0"/>
                      </a:rPr>
                      <m:t>=</m:t>
                    </m:r>
                    <m:r>
                      <a:rPr lang="fr-CH" i="1">
                        <a:latin typeface="Cambria Math" panose="02040503050406030204" pitchFamily="18" charset="0"/>
                      </a:rPr>
                      <m:t>𝑐</m:t>
                    </m:r>
                    <m:d>
                      <m:dPr>
                        <m:ctrlPr>
                          <a:rPr lang="fr-CH" i="1">
                            <a:latin typeface="Cambria Math" panose="02040503050406030204" pitchFamily="18" charset="0"/>
                          </a:rPr>
                        </m:ctrlPr>
                      </m:dPr>
                      <m:e>
                        <m:r>
                          <a:rPr lang="fr-CH" i="1">
                            <a:latin typeface="Cambria Math" panose="02040503050406030204" pitchFamily="18" charset="0"/>
                          </a:rPr>
                          <m:t>𝑞𝑅</m:t>
                        </m:r>
                        <m:r>
                          <a:rPr lang="fr-CH" i="1">
                            <a:latin typeface="Cambria Math" panose="02040503050406030204" pitchFamily="18" charset="0"/>
                            <a:ea typeface="Cambria Math" panose="02040503050406030204" pitchFamily="18" charset="0"/>
                          </a:rPr>
                          <m:t>∙</m:t>
                        </m:r>
                        <m:acc>
                          <m:accPr>
                            <m:chr m:val="⃗"/>
                            <m:ctrlPr>
                              <a:rPr lang="en-US" i="1">
                                <a:latin typeface="Cambria Math" panose="02040503050406030204" pitchFamily="18" charset="0"/>
                              </a:rPr>
                            </m:ctrlPr>
                          </m:accPr>
                          <m:e>
                            <m:sSub>
                              <m:sSubPr>
                                <m:ctrlPr>
                                  <a:rPr lang="fr-CH" i="1">
                                    <a:latin typeface="Cambria Math" panose="02040503050406030204" pitchFamily="18" charset="0"/>
                                  </a:rPr>
                                </m:ctrlPr>
                              </m:sSubPr>
                              <m:e>
                                <m:r>
                                  <a:rPr lang="fr-CH" i="1">
                                    <a:latin typeface="Cambria Math" panose="02040503050406030204" pitchFamily="18" charset="0"/>
                                  </a:rPr>
                                  <m:t>𝑝</m:t>
                                </m:r>
                              </m:e>
                              <m:sub>
                                <m:r>
                                  <a:rPr lang="fr-CH" i="1">
                                    <a:latin typeface="Cambria Math" panose="02040503050406030204" pitchFamily="18" charset="0"/>
                                  </a:rPr>
                                  <m:t>𝑠</m:t>
                                </m:r>
                                <m:r>
                                  <a:rPr lang="fr-CH" b="0" i="1" smtClean="0">
                                    <a:latin typeface="Cambria Math" panose="02040503050406030204" pitchFamily="18" charset="0"/>
                                  </a:rPr>
                                  <m:t>,</m:t>
                                </m:r>
                                <m:r>
                                  <a:rPr lang="fr-CH" b="0" i="1" smtClean="0">
                                    <a:latin typeface="Cambria Math" panose="02040503050406030204" pitchFamily="18" charset="0"/>
                                  </a:rPr>
                                  <m:t>𝑖</m:t>
                                </m:r>
                              </m:sub>
                            </m:sSub>
                          </m:e>
                        </m:acc>
                        <m:r>
                          <a:rPr lang="fr-CH" i="1">
                            <a:latin typeface="Cambria Math" panose="02040503050406030204" pitchFamily="18" charset="0"/>
                          </a:rPr>
                          <m:t>+(1−</m:t>
                        </m:r>
                        <m:r>
                          <a:rPr lang="fr-CH" i="1">
                            <a:latin typeface="Cambria Math" panose="02040503050406030204" pitchFamily="18" charset="0"/>
                          </a:rPr>
                          <m:t>𝑞</m:t>
                        </m:r>
                        <m:r>
                          <a:rPr lang="fr-CH" i="1">
                            <a:latin typeface="Cambria Math" panose="02040503050406030204" pitchFamily="18" charset="0"/>
                          </a:rPr>
                          <m:t>)</m:t>
                        </m:r>
                        <m:acc>
                          <m:accPr>
                            <m:chr m:val="⃗"/>
                            <m:ctrlPr>
                              <a:rPr lang="en-US" i="1">
                                <a:latin typeface="Cambria Math" panose="02040503050406030204" pitchFamily="18" charset="0"/>
                              </a:rPr>
                            </m:ctrlPr>
                          </m:accPr>
                          <m:e>
                            <m:sSub>
                              <m:sSubPr>
                                <m:ctrlPr>
                                  <a:rPr lang="fr-CH" i="1">
                                    <a:latin typeface="Cambria Math" panose="02040503050406030204" pitchFamily="18" charset="0"/>
                                  </a:rPr>
                                </m:ctrlPr>
                              </m:sSubPr>
                              <m:e>
                                <m:r>
                                  <a:rPr lang="fr-CH" i="1">
                                    <a:latin typeface="Cambria Math" panose="02040503050406030204" pitchFamily="18" charset="0"/>
                                  </a:rPr>
                                  <m:t>𝑒</m:t>
                                </m:r>
                              </m:e>
                              <m:sub>
                                <m:r>
                                  <a:rPr lang="fr-CH" i="1">
                                    <a:latin typeface="Cambria Math" panose="02040503050406030204" pitchFamily="18" charset="0"/>
                                  </a:rPr>
                                  <m:t>𝑠</m:t>
                                </m:r>
                              </m:sub>
                            </m:sSub>
                          </m:e>
                        </m:acc>
                      </m:e>
                    </m:d>
                  </m:oMath>
                </a14:m>
                <a:endParaRPr lang="en-US" dirty="0"/>
              </a:p>
              <a:p>
                <a:endParaRPr lang="en-US" dirty="0"/>
              </a:p>
              <a:p>
                <a:r>
                  <a:rPr lang="en-US" dirty="0"/>
                  <a:t>Monte Carlo method</a:t>
                </a:r>
              </a:p>
              <a:p>
                <a:pPr marL="457200" indent="-457200">
                  <a:buFontTx/>
                  <a:buChar char="-"/>
                </a:pPr>
                <a:r>
                  <a:rPr lang="en-US" dirty="0"/>
                  <a:t>Perform multiple independent random walks starting at </a:t>
                </a:r>
                <a:r>
                  <a:rPr lang="en-US" i="1" dirty="0"/>
                  <a:t>s</a:t>
                </a:r>
              </a:p>
              <a:p>
                <a:pPr marL="457200" indent="-457200">
                  <a:buFontTx/>
                  <a:buChar char="-"/>
                </a:pPr>
                <a:r>
                  <a:rPr lang="en-US" dirty="0"/>
                  <a:t>Compute distribution of end points of random walks</a:t>
                </a:r>
              </a:p>
              <a:p>
                <a:endParaRPr lang="en-US" dirty="0"/>
              </a:p>
            </p:txBody>
          </p:sp>
        </mc:Choice>
        <mc:Fallback xmlns="">
          <p:sp>
            <p:nvSpPr>
              <p:cNvPr id="3" name="Content Placeholder 2">
                <a:extLst>
                  <a:ext uri="{FF2B5EF4-FFF2-40B4-BE49-F238E27FC236}">
                    <a16:creationId xmlns:a16="http://schemas.microsoft.com/office/drawing/2014/main" id="{025DDB06-5A73-7746-BEDF-48DAB9C72CE7}"/>
                  </a:ext>
                </a:extLst>
              </p:cNvPr>
              <p:cNvSpPr>
                <a:spLocks noGrp="1" noRot="1" noChangeAspect="1" noMove="1" noResize="1" noEditPoints="1" noAdjustHandles="1" noChangeArrowheads="1" noChangeShapeType="1" noTextEdit="1"/>
              </p:cNvSpPr>
              <p:nvPr>
                <p:ph idx="1"/>
              </p:nvPr>
            </p:nvSpPr>
            <p:spPr>
              <a:xfrm>
                <a:off x="233048" y="1549485"/>
                <a:ext cx="11179191" cy="5809192"/>
              </a:xfrm>
              <a:blipFill>
                <a:blip r:embed="rId3"/>
                <a:stretch>
                  <a:fillRect l="-1361" t="-1310"/>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5B4B275E-8182-AB48-8E67-D46BAFEBE7FF}"/>
              </a:ext>
            </a:extLst>
          </p:cNvPr>
          <p:cNvSpPr>
            <a:spLocks noGrp="1"/>
          </p:cNvSpPr>
          <p:nvPr>
            <p:ph type="ftr" sz="quarter" idx="10"/>
          </p:nvPr>
        </p:nvSpPr>
        <p:spPr/>
        <p:txBody>
          <a:bodyPr/>
          <a:lstStyle/>
          <a:p>
            <a:r>
              <a:rPr lang="fr-CH"/>
              <a:t>©2022, Karl Aberer, EPFL-IC, Laboratoire de systèmes d'informations répartis </a:t>
            </a:r>
            <a:endParaRPr lang="en-GB" dirty="0"/>
          </a:p>
        </p:txBody>
      </p:sp>
    </p:spTree>
    <p:extLst>
      <p:ext uri="{BB962C8B-B14F-4D97-AF65-F5344CB8AC3E}">
        <p14:creationId xmlns:p14="http://schemas.microsoft.com/office/powerpoint/2010/main" val="3080788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75E495-DD59-4B47-B05E-0213A6954DBD}"/>
              </a:ext>
            </a:extLst>
          </p:cNvPr>
          <p:cNvSpPr>
            <a:spLocks noGrp="1"/>
          </p:cNvSpPr>
          <p:nvPr>
            <p:ph type="title"/>
          </p:nvPr>
        </p:nvSpPr>
        <p:spPr/>
        <p:txBody>
          <a:bodyPr/>
          <a:lstStyle/>
          <a:p>
            <a:r>
              <a:rPr lang="en-US"/>
              <a:t>PPR on Entity Graph</a:t>
            </a:r>
          </a:p>
        </p:txBody>
      </p:sp>
      <p:sp>
        <p:nvSpPr>
          <p:cNvPr id="4" name="Footer Placeholder 3">
            <a:extLst>
              <a:ext uri="{FF2B5EF4-FFF2-40B4-BE49-F238E27FC236}">
                <a16:creationId xmlns:a16="http://schemas.microsoft.com/office/drawing/2014/main" id="{9C8C93BF-637D-C74A-85B3-D1BFCFF8224F}"/>
              </a:ext>
            </a:extLst>
          </p:cNvPr>
          <p:cNvSpPr>
            <a:spLocks noGrp="1"/>
          </p:cNvSpPr>
          <p:nvPr>
            <p:ph type="ftr" sz="quarter" idx="10"/>
          </p:nvPr>
        </p:nvSpPr>
        <p:spPr/>
        <p:txBody>
          <a:bodyPr/>
          <a:lstStyle/>
          <a:p>
            <a:r>
              <a:rPr lang="fr-CH"/>
              <a:t>©2022, Karl Aberer, EPFL-IC, Laboratoire de systèmes d'informations répartis </a:t>
            </a:r>
            <a:endParaRPr lang="en-GB" dirty="0"/>
          </a:p>
        </p:txBody>
      </p:sp>
      <p:sp>
        <p:nvSpPr>
          <p:cNvPr id="5" name="Oval 4">
            <a:extLst>
              <a:ext uri="{FF2B5EF4-FFF2-40B4-BE49-F238E27FC236}">
                <a16:creationId xmlns:a16="http://schemas.microsoft.com/office/drawing/2014/main" id="{9290EB03-166D-204A-A640-CC7E4C2486E7}"/>
              </a:ext>
            </a:extLst>
          </p:cNvPr>
          <p:cNvSpPr/>
          <p:nvPr/>
        </p:nvSpPr>
        <p:spPr bwMode="auto">
          <a:xfrm>
            <a:off x="1682429" y="3050732"/>
            <a:ext cx="2304256" cy="720080"/>
          </a:xfrm>
          <a:prstGeom prst="ellipse">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chemeClr val="tx2"/>
                </a:solidFill>
                <a:effectLst/>
                <a:latin typeface="Calibri" panose="020F0502020204030204" pitchFamily="34" charset="0"/>
                <a:cs typeface="Calibri" panose="020F0502020204030204" pitchFamily="34" charset="0"/>
              </a:rPr>
              <a:t>e</a:t>
            </a:r>
          </a:p>
        </p:txBody>
      </p:sp>
      <p:sp>
        <p:nvSpPr>
          <p:cNvPr id="6" name="Oval 5">
            <a:extLst>
              <a:ext uri="{FF2B5EF4-FFF2-40B4-BE49-F238E27FC236}">
                <a16:creationId xmlns:a16="http://schemas.microsoft.com/office/drawing/2014/main" id="{D5D76E18-5094-4840-BA5E-9F7179EA4D13}"/>
              </a:ext>
            </a:extLst>
          </p:cNvPr>
          <p:cNvSpPr/>
          <p:nvPr/>
        </p:nvSpPr>
        <p:spPr bwMode="auto">
          <a:xfrm>
            <a:off x="1608831" y="5822235"/>
            <a:ext cx="2304256" cy="720080"/>
          </a:xfrm>
          <a:prstGeom prst="ellipse">
            <a:avLst/>
          </a:prstGeom>
          <a:solidFill>
            <a:schemeClr val="accent6">
              <a:lumMod val="20000"/>
              <a:lumOff val="80000"/>
            </a:schemeClr>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chemeClr val="tx2"/>
                </a:solidFill>
                <a:effectLst/>
                <a:latin typeface="Calibri" panose="020F0502020204030204" pitchFamily="34" charset="0"/>
                <a:cs typeface="Calibri" panose="020F0502020204030204" pitchFamily="34" charset="0"/>
              </a:rPr>
              <a:t>s</a:t>
            </a:r>
          </a:p>
        </p:txBody>
      </p:sp>
      <p:sp>
        <p:nvSpPr>
          <p:cNvPr id="7" name="Oval 6">
            <a:extLst>
              <a:ext uri="{FF2B5EF4-FFF2-40B4-BE49-F238E27FC236}">
                <a16:creationId xmlns:a16="http://schemas.microsoft.com/office/drawing/2014/main" id="{73980AB6-1AA3-6B44-B61F-97D6A684E67B}"/>
              </a:ext>
            </a:extLst>
          </p:cNvPr>
          <p:cNvSpPr/>
          <p:nvPr/>
        </p:nvSpPr>
        <p:spPr bwMode="auto">
          <a:xfrm>
            <a:off x="4787503" y="5867089"/>
            <a:ext cx="2304256" cy="720080"/>
          </a:xfrm>
          <a:prstGeom prst="ellipse">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2"/>
              </a:solidFill>
              <a:effectLst/>
              <a:latin typeface="Calibri" panose="020F0502020204030204" pitchFamily="34" charset="0"/>
              <a:cs typeface="Calibri" panose="020F0502020204030204" pitchFamily="34" charset="0"/>
            </a:endParaRPr>
          </a:p>
        </p:txBody>
      </p:sp>
      <p:sp>
        <p:nvSpPr>
          <p:cNvPr id="8" name="Oval 7">
            <a:extLst>
              <a:ext uri="{FF2B5EF4-FFF2-40B4-BE49-F238E27FC236}">
                <a16:creationId xmlns:a16="http://schemas.microsoft.com/office/drawing/2014/main" id="{F4C3AC0E-8166-3444-BCC4-3F99586CC9B2}"/>
              </a:ext>
            </a:extLst>
          </p:cNvPr>
          <p:cNvSpPr/>
          <p:nvPr/>
        </p:nvSpPr>
        <p:spPr bwMode="auto">
          <a:xfrm>
            <a:off x="4787503" y="3084620"/>
            <a:ext cx="2304256" cy="720080"/>
          </a:xfrm>
          <a:prstGeom prst="ellipse">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2"/>
              </a:solidFill>
              <a:effectLst/>
              <a:latin typeface="Calibri" panose="020F0502020204030204" pitchFamily="34" charset="0"/>
              <a:cs typeface="Calibri" panose="020F0502020204030204" pitchFamily="34" charset="0"/>
            </a:endParaRPr>
          </a:p>
        </p:txBody>
      </p:sp>
      <p:cxnSp>
        <p:nvCxnSpPr>
          <p:cNvPr id="9" name="Straight Arrow Connector 8">
            <a:extLst>
              <a:ext uri="{FF2B5EF4-FFF2-40B4-BE49-F238E27FC236}">
                <a16:creationId xmlns:a16="http://schemas.microsoft.com/office/drawing/2014/main" id="{68004DB6-261A-2F48-B94F-A661C00AE776}"/>
              </a:ext>
            </a:extLst>
          </p:cNvPr>
          <p:cNvCxnSpPr>
            <a:cxnSpLocks/>
            <a:endCxn id="6" idx="7"/>
          </p:cNvCxnSpPr>
          <p:nvPr/>
        </p:nvCxnSpPr>
        <p:spPr bwMode="auto">
          <a:xfrm flipH="1">
            <a:off x="3575637" y="3665359"/>
            <a:ext cx="59738" cy="2262329"/>
          </a:xfrm>
          <a:prstGeom prst="straightConnector1">
            <a:avLst/>
          </a:prstGeom>
          <a:solidFill>
            <a:schemeClr val="accent1"/>
          </a:solidFill>
          <a:ln w="19050" cap="flat" cmpd="sng" algn="ctr">
            <a:solidFill>
              <a:schemeClr val="tx1"/>
            </a:solidFill>
            <a:prstDash val="solid"/>
            <a:round/>
            <a:headEnd type="none" w="lg" len="lg"/>
            <a:tailEnd type="triangle" w="lg" len="lg"/>
          </a:ln>
          <a:effectLst/>
        </p:spPr>
      </p:cxnSp>
      <p:cxnSp>
        <p:nvCxnSpPr>
          <p:cNvPr id="10" name="Straight Arrow Connector 9">
            <a:extLst>
              <a:ext uri="{FF2B5EF4-FFF2-40B4-BE49-F238E27FC236}">
                <a16:creationId xmlns:a16="http://schemas.microsoft.com/office/drawing/2014/main" id="{39CAA522-BA77-5345-A981-1E8919BB2B95}"/>
              </a:ext>
            </a:extLst>
          </p:cNvPr>
          <p:cNvCxnSpPr>
            <a:cxnSpLocks/>
            <a:stCxn id="6" idx="1"/>
            <a:endCxn id="5" idx="3"/>
          </p:cNvCxnSpPr>
          <p:nvPr/>
        </p:nvCxnSpPr>
        <p:spPr bwMode="auto">
          <a:xfrm flipV="1">
            <a:off x="1946281" y="3665359"/>
            <a:ext cx="73598" cy="2262329"/>
          </a:xfrm>
          <a:prstGeom prst="straightConnector1">
            <a:avLst/>
          </a:prstGeom>
          <a:solidFill>
            <a:schemeClr val="accent1"/>
          </a:solidFill>
          <a:ln w="19050" cap="flat" cmpd="sng" algn="ctr">
            <a:solidFill>
              <a:schemeClr val="tx1"/>
            </a:solidFill>
            <a:prstDash val="solid"/>
            <a:round/>
            <a:headEnd type="none" w="lg" len="lg"/>
            <a:tailEnd type="triangle" w="lg" len="lg"/>
          </a:ln>
          <a:effectLst/>
        </p:spPr>
      </p:cxnSp>
      <p:sp>
        <p:nvSpPr>
          <p:cNvPr id="11" name="Oval 10">
            <a:extLst>
              <a:ext uri="{FF2B5EF4-FFF2-40B4-BE49-F238E27FC236}">
                <a16:creationId xmlns:a16="http://schemas.microsoft.com/office/drawing/2014/main" id="{36432CCB-8465-E746-A1ED-F5841A07F66A}"/>
              </a:ext>
            </a:extLst>
          </p:cNvPr>
          <p:cNvSpPr/>
          <p:nvPr/>
        </p:nvSpPr>
        <p:spPr bwMode="auto">
          <a:xfrm>
            <a:off x="8280418" y="4160385"/>
            <a:ext cx="2304256" cy="720080"/>
          </a:xfrm>
          <a:prstGeom prst="ellipse">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2"/>
              </a:solidFill>
              <a:effectLst/>
              <a:latin typeface="Calibri" panose="020F0502020204030204" pitchFamily="34" charset="0"/>
              <a:cs typeface="Calibri" panose="020F0502020204030204" pitchFamily="34" charset="0"/>
            </a:endParaRPr>
          </a:p>
        </p:txBody>
      </p:sp>
      <p:cxnSp>
        <p:nvCxnSpPr>
          <p:cNvPr id="12" name="Straight Arrow Connector 11">
            <a:extLst>
              <a:ext uri="{FF2B5EF4-FFF2-40B4-BE49-F238E27FC236}">
                <a16:creationId xmlns:a16="http://schemas.microsoft.com/office/drawing/2014/main" id="{855A4289-471D-134A-9159-B43CC6E95265}"/>
              </a:ext>
            </a:extLst>
          </p:cNvPr>
          <p:cNvCxnSpPr>
            <a:cxnSpLocks/>
            <a:stCxn id="5" idx="5"/>
            <a:endCxn id="11" idx="2"/>
          </p:cNvCxnSpPr>
          <p:nvPr/>
        </p:nvCxnSpPr>
        <p:spPr bwMode="auto">
          <a:xfrm>
            <a:off x="3649235" y="3665359"/>
            <a:ext cx="4631183" cy="855066"/>
          </a:xfrm>
          <a:prstGeom prst="straightConnector1">
            <a:avLst/>
          </a:prstGeom>
          <a:solidFill>
            <a:schemeClr val="accent1"/>
          </a:solidFill>
          <a:ln w="19050" cap="flat" cmpd="sng" algn="ctr">
            <a:solidFill>
              <a:schemeClr val="tx1"/>
            </a:solidFill>
            <a:prstDash val="solid"/>
            <a:round/>
            <a:headEnd type="none" w="lg" len="lg"/>
            <a:tailEnd type="triangle" w="lg" len="lg"/>
          </a:ln>
          <a:effectLst/>
        </p:spPr>
      </p:cxnSp>
      <p:sp>
        <p:nvSpPr>
          <p:cNvPr id="13" name="Oval 12">
            <a:extLst>
              <a:ext uri="{FF2B5EF4-FFF2-40B4-BE49-F238E27FC236}">
                <a16:creationId xmlns:a16="http://schemas.microsoft.com/office/drawing/2014/main" id="{DDDD3185-07FE-8846-9D39-476C5A9F9EDE}"/>
              </a:ext>
            </a:extLst>
          </p:cNvPr>
          <p:cNvSpPr/>
          <p:nvPr/>
        </p:nvSpPr>
        <p:spPr bwMode="auto">
          <a:xfrm>
            <a:off x="8294278" y="5184948"/>
            <a:ext cx="2304256" cy="720080"/>
          </a:xfrm>
          <a:prstGeom prst="ellipse">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2"/>
              </a:solidFill>
              <a:effectLst/>
              <a:latin typeface="Calibri" panose="020F0502020204030204" pitchFamily="34" charset="0"/>
              <a:cs typeface="Calibri" panose="020F0502020204030204" pitchFamily="34" charset="0"/>
            </a:endParaRPr>
          </a:p>
        </p:txBody>
      </p:sp>
      <p:cxnSp>
        <p:nvCxnSpPr>
          <p:cNvPr id="14" name="Straight Arrow Connector 13">
            <a:extLst>
              <a:ext uri="{FF2B5EF4-FFF2-40B4-BE49-F238E27FC236}">
                <a16:creationId xmlns:a16="http://schemas.microsoft.com/office/drawing/2014/main" id="{097AD0E0-76E9-AA46-87F7-ABCB6B0E357C}"/>
              </a:ext>
            </a:extLst>
          </p:cNvPr>
          <p:cNvCxnSpPr>
            <a:cxnSpLocks/>
            <a:stCxn id="6" idx="7"/>
            <a:endCxn id="13" idx="2"/>
          </p:cNvCxnSpPr>
          <p:nvPr/>
        </p:nvCxnSpPr>
        <p:spPr bwMode="auto">
          <a:xfrm flipV="1">
            <a:off x="3575637" y="5544988"/>
            <a:ext cx="4718641" cy="382700"/>
          </a:xfrm>
          <a:prstGeom prst="straightConnector1">
            <a:avLst/>
          </a:prstGeom>
          <a:solidFill>
            <a:schemeClr val="accent1"/>
          </a:solidFill>
          <a:ln w="19050" cap="flat" cmpd="sng" algn="ctr">
            <a:solidFill>
              <a:schemeClr val="tx1"/>
            </a:solidFill>
            <a:prstDash val="solid"/>
            <a:round/>
            <a:headEnd type="none" w="lg" len="lg"/>
            <a:tailEnd type="triangle" w="lg" len="lg"/>
          </a:ln>
          <a:effectLst/>
        </p:spPr>
      </p:cxnSp>
      <p:cxnSp>
        <p:nvCxnSpPr>
          <p:cNvPr id="15" name="Straight Arrow Connector 14">
            <a:extLst>
              <a:ext uri="{FF2B5EF4-FFF2-40B4-BE49-F238E27FC236}">
                <a16:creationId xmlns:a16="http://schemas.microsoft.com/office/drawing/2014/main" id="{E8706F40-426B-1749-9751-BA580CAFF8BD}"/>
              </a:ext>
            </a:extLst>
          </p:cNvPr>
          <p:cNvCxnSpPr>
            <a:cxnSpLocks/>
            <a:stCxn id="7" idx="6"/>
            <a:endCxn id="13" idx="2"/>
          </p:cNvCxnSpPr>
          <p:nvPr/>
        </p:nvCxnSpPr>
        <p:spPr bwMode="auto">
          <a:xfrm flipV="1">
            <a:off x="7091759" y="5544988"/>
            <a:ext cx="1202519" cy="682141"/>
          </a:xfrm>
          <a:prstGeom prst="straightConnector1">
            <a:avLst/>
          </a:prstGeom>
          <a:solidFill>
            <a:schemeClr val="accent1"/>
          </a:solidFill>
          <a:ln w="19050" cap="flat" cmpd="sng" algn="ctr">
            <a:solidFill>
              <a:schemeClr val="tx1"/>
            </a:solidFill>
            <a:prstDash val="solid"/>
            <a:round/>
            <a:headEnd type="none" w="lg" len="lg"/>
            <a:tailEnd type="triangle" w="lg" len="lg"/>
          </a:ln>
          <a:effectLst/>
        </p:spPr>
      </p:cxnSp>
      <p:cxnSp>
        <p:nvCxnSpPr>
          <p:cNvPr id="16" name="Straight Arrow Connector 15">
            <a:extLst>
              <a:ext uri="{FF2B5EF4-FFF2-40B4-BE49-F238E27FC236}">
                <a16:creationId xmlns:a16="http://schemas.microsoft.com/office/drawing/2014/main" id="{1D9A8CDD-4665-0244-BCB8-0E0B2B049002}"/>
              </a:ext>
            </a:extLst>
          </p:cNvPr>
          <p:cNvCxnSpPr>
            <a:cxnSpLocks/>
            <a:stCxn id="8" idx="5"/>
            <a:endCxn id="13" idx="2"/>
          </p:cNvCxnSpPr>
          <p:nvPr/>
        </p:nvCxnSpPr>
        <p:spPr bwMode="auto">
          <a:xfrm>
            <a:off x="6754309" y="3699247"/>
            <a:ext cx="1539969" cy="1845741"/>
          </a:xfrm>
          <a:prstGeom prst="straightConnector1">
            <a:avLst/>
          </a:prstGeom>
          <a:solidFill>
            <a:schemeClr val="accent1"/>
          </a:solidFill>
          <a:ln w="19050" cap="flat" cmpd="sng" algn="ctr">
            <a:solidFill>
              <a:schemeClr val="tx1"/>
            </a:solidFill>
            <a:prstDash val="solid"/>
            <a:round/>
            <a:headEnd type="none" w="lg" len="lg"/>
            <a:tailEnd type="triangle" w="lg" len="lg"/>
          </a:ln>
          <a:effectLst/>
        </p:spPr>
      </p:cxnSp>
      <p:sp>
        <p:nvSpPr>
          <p:cNvPr id="17" name="TextBox 16">
            <a:extLst>
              <a:ext uri="{FF2B5EF4-FFF2-40B4-BE49-F238E27FC236}">
                <a16:creationId xmlns:a16="http://schemas.microsoft.com/office/drawing/2014/main" id="{3F32C951-C384-E449-9474-5A9698019DDE}"/>
              </a:ext>
            </a:extLst>
          </p:cNvPr>
          <p:cNvSpPr txBox="1"/>
          <p:nvPr/>
        </p:nvSpPr>
        <p:spPr>
          <a:xfrm>
            <a:off x="1763732" y="6874218"/>
            <a:ext cx="1994457" cy="461665"/>
          </a:xfrm>
          <a:prstGeom prst="rect">
            <a:avLst/>
          </a:prstGeom>
          <a:noFill/>
        </p:spPr>
        <p:txBody>
          <a:bodyPr wrap="none" rtlCol="0">
            <a:spAutoFit/>
          </a:bodyPr>
          <a:lstStyle/>
          <a:p>
            <a:r>
              <a:rPr lang="en-US" sz="2400">
                <a:latin typeface="Calibri" panose="020F0502020204030204" pitchFamily="34" charset="0"/>
                <a:cs typeface="Calibri" panose="020F0502020204030204" pitchFamily="34" charset="0"/>
              </a:rPr>
              <a:t>PPR</a:t>
            </a:r>
            <a:r>
              <a:rPr lang="en-US" sz="2400" baseline="-25000">
                <a:latin typeface="Calibri" panose="020F0502020204030204" pitchFamily="34" charset="0"/>
                <a:cs typeface="Calibri" panose="020F0502020204030204" pitchFamily="34" charset="0"/>
              </a:rPr>
              <a:t>s</a:t>
            </a:r>
            <a:r>
              <a:rPr lang="en-US" sz="2400">
                <a:latin typeface="Calibri" panose="020F0502020204030204" pitchFamily="34" charset="0"/>
                <a:cs typeface="Calibri" panose="020F0502020204030204" pitchFamily="34" charset="0"/>
              </a:rPr>
              <a:t>(s) = high </a:t>
            </a:r>
          </a:p>
        </p:txBody>
      </p:sp>
      <p:sp>
        <p:nvSpPr>
          <p:cNvPr id="18" name="TextBox 17">
            <a:extLst>
              <a:ext uri="{FF2B5EF4-FFF2-40B4-BE49-F238E27FC236}">
                <a16:creationId xmlns:a16="http://schemas.microsoft.com/office/drawing/2014/main" id="{80FAFB97-2B59-714D-9349-AB0B53BA8727}"/>
              </a:ext>
            </a:extLst>
          </p:cNvPr>
          <p:cNvSpPr txBox="1"/>
          <p:nvPr/>
        </p:nvSpPr>
        <p:spPr>
          <a:xfrm>
            <a:off x="1662742" y="2281753"/>
            <a:ext cx="2196435" cy="461665"/>
          </a:xfrm>
          <a:prstGeom prst="rect">
            <a:avLst/>
          </a:prstGeom>
          <a:noFill/>
        </p:spPr>
        <p:txBody>
          <a:bodyPr wrap="none" rtlCol="0">
            <a:spAutoFit/>
          </a:bodyPr>
          <a:lstStyle/>
          <a:p>
            <a:r>
              <a:rPr lang="en-US" sz="2400" dirty="0">
                <a:latin typeface="Calibri" panose="020F0502020204030204" pitchFamily="34" charset="0"/>
                <a:cs typeface="Calibri" panose="020F0502020204030204" pitchFamily="34" charset="0"/>
              </a:rPr>
              <a:t>PPR</a:t>
            </a:r>
            <a:r>
              <a:rPr lang="en-US" sz="2400" baseline="-25000" dirty="0">
                <a:latin typeface="Calibri" panose="020F0502020204030204" pitchFamily="34" charset="0"/>
                <a:cs typeface="Calibri" panose="020F0502020204030204" pitchFamily="34" charset="0"/>
              </a:rPr>
              <a:t>s</a:t>
            </a:r>
            <a:r>
              <a:rPr lang="en-US" sz="2400" dirty="0">
                <a:latin typeface="Calibri" panose="020F0502020204030204" pitchFamily="34" charset="0"/>
                <a:cs typeface="Calibri" panose="020F0502020204030204" pitchFamily="34" charset="0"/>
              </a:rPr>
              <a:t>(e</a:t>
            </a:r>
            <a:r>
              <a:rPr lang="en-US" sz="2400" baseline="-25000" dirty="0">
                <a:latin typeface="Calibri" panose="020F0502020204030204" pitchFamily="34" charset="0"/>
                <a:cs typeface="Calibri" panose="020F0502020204030204" pitchFamily="34" charset="0"/>
              </a:rPr>
              <a:t>11</a:t>
            </a:r>
            <a:r>
              <a:rPr lang="en-US" sz="2400" dirty="0">
                <a:latin typeface="Calibri" panose="020F0502020204030204" pitchFamily="34" charset="0"/>
                <a:cs typeface="Calibri" panose="020F0502020204030204" pitchFamily="34" charset="0"/>
              </a:rPr>
              <a:t>) = high </a:t>
            </a:r>
          </a:p>
        </p:txBody>
      </p:sp>
      <p:sp>
        <p:nvSpPr>
          <p:cNvPr id="19" name="TextBox 18">
            <a:extLst>
              <a:ext uri="{FF2B5EF4-FFF2-40B4-BE49-F238E27FC236}">
                <a16:creationId xmlns:a16="http://schemas.microsoft.com/office/drawing/2014/main" id="{B360F92A-761A-9744-AAAC-53229AD0DDA8}"/>
              </a:ext>
            </a:extLst>
          </p:cNvPr>
          <p:cNvSpPr txBox="1"/>
          <p:nvPr/>
        </p:nvSpPr>
        <p:spPr>
          <a:xfrm>
            <a:off x="5150929" y="2302655"/>
            <a:ext cx="1568057" cy="461665"/>
          </a:xfrm>
          <a:prstGeom prst="rect">
            <a:avLst/>
          </a:prstGeom>
          <a:noFill/>
        </p:spPr>
        <p:txBody>
          <a:bodyPr wrap="none" rtlCol="0">
            <a:spAutoFit/>
          </a:bodyPr>
          <a:lstStyle/>
          <a:p>
            <a:r>
              <a:rPr lang="en-US" sz="2400">
                <a:latin typeface="Calibri" panose="020F0502020204030204" pitchFamily="34" charset="0"/>
                <a:cs typeface="Calibri" panose="020F0502020204030204" pitchFamily="34" charset="0"/>
              </a:rPr>
              <a:t>PPR</a:t>
            </a:r>
            <a:r>
              <a:rPr lang="en-US" sz="2400" baseline="-25000">
                <a:latin typeface="Calibri" panose="020F0502020204030204" pitchFamily="34" charset="0"/>
                <a:cs typeface="Calibri" panose="020F0502020204030204" pitchFamily="34" charset="0"/>
              </a:rPr>
              <a:t>s</a:t>
            </a:r>
            <a:r>
              <a:rPr lang="en-US" sz="2400">
                <a:latin typeface="Calibri" panose="020F0502020204030204" pitchFamily="34" charset="0"/>
                <a:cs typeface="Calibri" panose="020F0502020204030204" pitchFamily="34" charset="0"/>
              </a:rPr>
              <a:t>(.) = 0 </a:t>
            </a:r>
          </a:p>
        </p:txBody>
      </p:sp>
      <p:sp>
        <p:nvSpPr>
          <p:cNvPr id="20" name="TextBox 19">
            <a:extLst>
              <a:ext uri="{FF2B5EF4-FFF2-40B4-BE49-F238E27FC236}">
                <a16:creationId xmlns:a16="http://schemas.microsoft.com/office/drawing/2014/main" id="{B8D50EAF-66F0-8E4E-86F5-592CACD7A890}"/>
              </a:ext>
            </a:extLst>
          </p:cNvPr>
          <p:cNvSpPr txBox="1"/>
          <p:nvPr/>
        </p:nvSpPr>
        <p:spPr>
          <a:xfrm>
            <a:off x="5008463" y="6866908"/>
            <a:ext cx="1568057" cy="461665"/>
          </a:xfrm>
          <a:prstGeom prst="rect">
            <a:avLst/>
          </a:prstGeom>
          <a:noFill/>
        </p:spPr>
        <p:txBody>
          <a:bodyPr wrap="none" rtlCol="0">
            <a:spAutoFit/>
          </a:bodyPr>
          <a:lstStyle/>
          <a:p>
            <a:r>
              <a:rPr lang="en-US" sz="2400">
                <a:latin typeface="Calibri" panose="020F0502020204030204" pitchFamily="34" charset="0"/>
                <a:cs typeface="Calibri" panose="020F0502020204030204" pitchFamily="34" charset="0"/>
              </a:rPr>
              <a:t>PPR</a:t>
            </a:r>
            <a:r>
              <a:rPr lang="en-US" sz="2400" baseline="-25000">
                <a:latin typeface="Calibri" panose="020F0502020204030204" pitchFamily="34" charset="0"/>
                <a:cs typeface="Calibri" panose="020F0502020204030204" pitchFamily="34" charset="0"/>
              </a:rPr>
              <a:t>s</a:t>
            </a:r>
            <a:r>
              <a:rPr lang="en-US" sz="2400">
                <a:latin typeface="Calibri" panose="020F0502020204030204" pitchFamily="34" charset="0"/>
                <a:cs typeface="Calibri" panose="020F0502020204030204" pitchFamily="34" charset="0"/>
              </a:rPr>
              <a:t>(.) = 0 </a:t>
            </a:r>
          </a:p>
        </p:txBody>
      </p:sp>
      <p:sp>
        <p:nvSpPr>
          <p:cNvPr id="21" name="TextBox 20">
            <a:extLst>
              <a:ext uri="{FF2B5EF4-FFF2-40B4-BE49-F238E27FC236}">
                <a16:creationId xmlns:a16="http://schemas.microsoft.com/office/drawing/2014/main" id="{78EB2440-414A-3B40-B7BB-7526E9670CC8}"/>
              </a:ext>
            </a:extLst>
          </p:cNvPr>
          <p:cNvSpPr txBox="1"/>
          <p:nvPr/>
        </p:nvSpPr>
        <p:spPr>
          <a:xfrm>
            <a:off x="8172426" y="3444660"/>
            <a:ext cx="2520242" cy="461665"/>
          </a:xfrm>
          <a:prstGeom prst="rect">
            <a:avLst/>
          </a:prstGeom>
          <a:noFill/>
        </p:spPr>
        <p:txBody>
          <a:bodyPr wrap="none" rtlCol="0">
            <a:spAutoFit/>
          </a:bodyPr>
          <a:lstStyle/>
          <a:p>
            <a:r>
              <a:rPr lang="en-US" sz="2400">
                <a:latin typeface="Calibri" panose="020F0502020204030204" pitchFamily="34" charset="0"/>
                <a:cs typeface="Calibri" panose="020F0502020204030204" pitchFamily="34" charset="0"/>
              </a:rPr>
              <a:t>PPR</a:t>
            </a:r>
            <a:r>
              <a:rPr lang="en-US" sz="2400" baseline="-25000">
                <a:latin typeface="Calibri" panose="020F0502020204030204" pitchFamily="34" charset="0"/>
                <a:cs typeface="Calibri" panose="020F0502020204030204" pitchFamily="34" charset="0"/>
              </a:rPr>
              <a:t>s</a:t>
            </a:r>
            <a:r>
              <a:rPr lang="en-US" sz="2400">
                <a:latin typeface="Calibri" panose="020F0502020204030204" pitchFamily="34" charset="0"/>
                <a:cs typeface="Calibri" panose="020F0502020204030204" pitchFamily="34" charset="0"/>
              </a:rPr>
              <a:t>(.) = medium  </a:t>
            </a:r>
          </a:p>
        </p:txBody>
      </p:sp>
      <p:sp>
        <p:nvSpPr>
          <p:cNvPr id="22" name="TextBox 21">
            <a:extLst>
              <a:ext uri="{FF2B5EF4-FFF2-40B4-BE49-F238E27FC236}">
                <a16:creationId xmlns:a16="http://schemas.microsoft.com/office/drawing/2014/main" id="{8536DC20-A65D-2B4A-B01A-355295CC5335}"/>
              </a:ext>
            </a:extLst>
          </p:cNvPr>
          <p:cNvSpPr txBox="1"/>
          <p:nvPr/>
        </p:nvSpPr>
        <p:spPr>
          <a:xfrm>
            <a:off x="8232581" y="6125504"/>
            <a:ext cx="2520242" cy="461665"/>
          </a:xfrm>
          <a:prstGeom prst="rect">
            <a:avLst/>
          </a:prstGeom>
          <a:noFill/>
        </p:spPr>
        <p:txBody>
          <a:bodyPr wrap="none" rtlCol="0">
            <a:spAutoFit/>
          </a:bodyPr>
          <a:lstStyle/>
          <a:p>
            <a:r>
              <a:rPr lang="en-US" sz="2400">
                <a:latin typeface="Calibri" panose="020F0502020204030204" pitchFamily="34" charset="0"/>
                <a:cs typeface="Calibri" panose="020F0502020204030204" pitchFamily="34" charset="0"/>
              </a:rPr>
              <a:t>PPR</a:t>
            </a:r>
            <a:r>
              <a:rPr lang="en-US" sz="2400" baseline="-25000">
                <a:latin typeface="Calibri" panose="020F0502020204030204" pitchFamily="34" charset="0"/>
                <a:cs typeface="Calibri" panose="020F0502020204030204" pitchFamily="34" charset="0"/>
              </a:rPr>
              <a:t>s</a:t>
            </a:r>
            <a:r>
              <a:rPr lang="en-US" sz="2400">
                <a:latin typeface="Calibri" panose="020F0502020204030204" pitchFamily="34" charset="0"/>
                <a:cs typeface="Calibri" panose="020F0502020204030204" pitchFamily="34" charset="0"/>
              </a:rPr>
              <a:t>(.) = medium  </a:t>
            </a:r>
          </a:p>
        </p:txBody>
      </p:sp>
      <p:sp>
        <p:nvSpPr>
          <p:cNvPr id="3" name="TextBox 2">
            <a:extLst>
              <a:ext uri="{FF2B5EF4-FFF2-40B4-BE49-F238E27FC236}">
                <a16:creationId xmlns:a16="http://schemas.microsoft.com/office/drawing/2014/main" id="{FA077B81-9702-2543-AC7C-4F0652A80E4E}"/>
              </a:ext>
            </a:extLst>
          </p:cNvPr>
          <p:cNvSpPr txBox="1"/>
          <p:nvPr/>
        </p:nvSpPr>
        <p:spPr>
          <a:xfrm>
            <a:off x="7467935" y="1450716"/>
            <a:ext cx="4171718" cy="1077218"/>
          </a:xfrm>
          <a:prstGeom prst="rect">
            <a:avLst/>
          </a:prstGeom>
          <a:noFill/>
        </p:spPr>
        <p:txBody>
          <a:bodyPr wrap="none" rtlCol="0">
            <a:spAutoFit/>
          </a:bodyPr>
          <a:lstStyle/>
          <a:p>
            <a:r>
              <a:rPr lang="en-US" sz="3200" dirty="0">
                <a:latin typeface="Calibri" panose="020F0502020204030204" pitchFamily="34" charset="0"/>
                <a:cs typeface="Calibri" panose="020F0502020204030204" pitchFamily="34" charset="0"/>
              </a:rPr>
              <a:t>Source node s supports </a:t>
            </a:r>
            <a:br>
              <a:rPr lang="en-US" sz="3200" dirty="0">
                <a:latin typeface="Calibri" panose="020F0502020204030204" pitchFamily="34" charset="0"/>
                <a:cs typeface="Calibri" panose="020F0502020204030204" pitchFamily="34" charset="0"/>
              </a:rPr>
            </a:br>
            <a:r>
              <a:rPr lang="en-US" sz="3200" dirty="0">
                <a:latin typeface="Calibri" panose="020F0502020204030204" pitchFamily="34" charset="0"/>
                <a:cs typeface="Calibri" panose="020F0502020204030204" pitchFamily="34" charset="0"/>
              </a:rPr>
              <a:t>concept c</a:t>
            </a:r>
            <a:r>
              <a:rPr lang="en-US" sz="3200" baseline="-25000" dirty="0">
                <a:latin typeface="Calibri" panose="020F0502020204030204" pitchFamily="34" charset="0"/>
                <a:cs typeface="Calibri" panose="020F0502020204030204" pitchFamily="34" charset="0"/>
              </a:rPr>
              <a:t>11</a:t>
            </a:r>
            <a:endParaRPr lang="en-US" sz="3200" dirty="0">
              <a:latin typeface="Calibri" panose="020F0502020204030204" pitchFamily="34" charset="0"/>
              <a:cs typeface="Calibri" panose="020F0502020204030204" pitchFamily="34" charset="0"/>
            </a:endParaRPr>
          </a:p>
        </p:txBody>
      </p:sp>
      <p:sp>
        <p:nvSpPr>
          <p:cNvPr id="23" name="TextBox 22">
            <a:extLst>
              <a:ext uri="{FF2B5EF4-FFF2-40B4-BE49-F238E27FC236}">
                <a16:creationId xmlns:a16="http://schemas.microsoft.com/office/drawing/2014/main" id="{B10C3466-1FFC-654C-BDD2-074B38F65119}"/>
              </a:ext>
            </a:extLst>
          </p:cNvPr>
          <p:cNvSpPr txBox="1"/>
          <p:nvPr/>
        </p:nvSpPr>
        <p:spPr>
          <a:xfrm>
            <a:off x="4044819" y="1560390"/>
            <a:ext cx="397866" cy="646331"/>
          </a:xfrm>
          <a:prstGeom prst="rect">
            <a:avLst/>
          </a:prstGeom>
          <a:noFill/>
        </p:spPr>
        <p:txBody>
          <a:bodyPr wrap="none" rtlCol="0">
            <a:spAutoFit/>
          </a:bodyPr>
          <a:lstStyle/>
          <a:p>
            <a:r>
              <a:rPr lang="en-US" sz="3600" dirty="0">
                <a:latin typeface="Calibri" panose="020F0502020204030204" pitchFamily="34" charset="0"/>
                <a:cs typeface="Calibri" panose="020F0502020204030204" pitchFamily="34" charset="0"/>
              </a:rPr>
              <a:t>?</a:t>
            </a:r>
          </a:p>
        </p:txBody>
      </p:sp>
      <p:sp>
        <p:nvSpPr>
          <p:cNvPr id="26" name="TextBox 25">
            <a:extLst>
              <a:ext uri="{FF2B5EF4-FFF2-40B4-BE49-F238E27FC236}">
                <a16:creationId xmlns:a16="http://schemas.microsoft.com/office/drawing/2014/main" id="{8AAFEEF1-4A22-E151-4C1C-49EBB0914431}"/>
              </a:ext>
            </a:extLst>
          </p:cNvPr>
          <p:cNvSpPr txBox="1"/>
          <p:nvPr/>
        </p:nvSpPr>
        <p:spPr>
          <a:xfrm>
            <a:off x="1120409" y="1674762"/>
            <a:ext cx="1582484" cy="400110"/>
          </a:xfrm>
          <a:prstGeom prst="rect">
            <a:avLst/>
          </a:prstGeom>
          <a:noFill/>
        </p:spPr>
        <p:txBody>
          <a:bodyPr wrap="none" rtlCol="0">
            <a:spAutoFit/>
          </a:bodyPr>
          <a:lstStyle/>
          <a:p>
            <a:r>
              <a:rPr lang="en-US" sz="2000" dirty="0">
                <a:latin typeface="Calibri" panose="020F0502020204030204" pitchFamily="34" charset="0"/>
                <a:cs typeface="Calibri" panose="020F0502020204030204" pitchFamily="34" charset="0"/>
              </a:rPr>
              <a:t>e</a:t>
            </a:r>
            <a:r>
              <a:rPr lang="en-US" sz="2000" baseline="-25000" dirty="0">
                <a:latin typeface="Calibri" panose="020F0502020204030204" pitchFamily="34" charset="0"/>
                <a:cs typeface="Calibri" panose="020F0502020204030204" pitchFamily="34" charset="0"/>
              </a:rPr>
              <a:t>11</a:t>
            </a:r>
            <a:r>
              <a:rPr lang="en-US" sz="2000" dirty="0">
                <a:latin typeface="Calibri" panose="020F0502020204030204" pitchFamily="34" charset="0"/>
                <a:cs typeface="Calibri" panose="020F0502020204030204" pitchFamily="34" charset="0"/>
              </a:rPr>
              <a:t> = (c</a:t>
            </a:r>
            <a:r>
              <a:rPr lang="en-US" sz="2000" baseline="-25000" dirty="0">
                <a:latin typeface="Calibri" panose="020F0502020204030204" pitchFamily="34" charset="0"/>
                <a:cs typeface="Calibri" panose="020F0502020204030204" pitchFamily="34" charset="0"/>
              </a:rPr>
              <a:t>11</a:t>
            </a:r>
            <a:r>
              <a:rPr lang="en-US" sz="2000" dirty="0">
                <a:latin typeface="Calibri" panose="020F0502020204030204" pitchFamily="34" charset="0"/>
                <a:cs typeface="Calibri" panose="020F0502020204030204" pitchFamily="34" charset="0"/>
              </a:rPr>
              <a:t>, m</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a:t>
            </a:r>
          </a:p>
        </p:txBody>
      </p:sp>
      <p:sp>
        <p:nvSpPr>
          <p:cNvPr id="27" name="TextBox 26">
            <a:extLst>
              <a:ext uri="{FF2B5EF4-FFF2-40B4-BE49-F238E27FC236}">
                <a16:creationId xmlns:a16="http://schemas.microsoft.com/office/drawing/2014/main" id="{6AE6766D-3E88-66DD-C969-E6F24BEEF9AE}"/>
              </a:ext>
            </a:extLst>
          </p:cNvPr>
          <p:cNvSpPr txBox="1"/>
          <p:nvPr/>
        </p:nvSpPr>
        <p:spPr>
          <a:xfrm>
            <a:off x="5534243" y="1627649"/>
            <a:ext cx="1582484" cy="400110"/>
          </a:xfrm>
          <a:prstGeom prst="rect">
            <a:avLst/>
          </a:prstGeom>
          <a:noFill/>
        </p:spPr>
        <p:txBody>
          <a:bodyPr wrap="none" rtlCol="0">
            <a:spAutoFit/>
          </a:bodyPr>
          <a:lstStyle/>
          <a:p>
            <a:r>
              <a:rPr lang="en-US" sz="2000" dirty="0">
                <a:latin typeface="Calibri" panose="020F0502020204030204" pitchFamily="34" charset="0"/>
                <a:cs typeface="Calibri" panose="020F0502020204030204" pitchFamily="34" charset="0"/>
              </a:rPr>
              <a:t>e</a:t>
            </a:r>
            <a:r>
              <a:rPr lang="en-US" sz="2000" baseline="-25000" dirty="0">
                <a:latin typeface="Calibri" panose="020F0502020204030204" pitchFamily="34" charset="0"/>
                <a:cs typeface="Calibri" panose="020F0502020204030204" pitchFamily="34" charset="0"/>
              </a:rPr>
              <a:t>12</a:t>
            </a:r>
            <a:r>
              <a:rPr lang="en-US" sz="2000" dirty="0">
                <a:latin typeface="Calibri" panose="020F0502020204030204" pitchFamily="34" charset="0"/>
                <a:cs typeface="Calibri" panose="020F0502020204030204" pitchFamily="34" charset="0"/>
              </a:rPr>
              <a:t> = (c</a:t>
            </a:r>
            <a:r>
              <a:rPr lang="en-US" sz="2000" baseline="-25000" dirty="0">
                <a:latin typeface="Calibri" panose="020F0502020204030204" pitchFamily="34" charset="0"/>
                <a:cs typeface="Calibri" panose="020F0502020204030204" pitchFamily="34" charset="0"/>
              </a:rPr>
              <a:t>12</a:t>
            </a:r>
            <a:r>
              <a:rPr lang="en-US" sz="2000" dirty="0">
                <a:latin typeface="Calibri" panose="020F0502020204030204" pitchFamily="34" charset="0"/>
                <a:cs typeface="Calibri" panose="020F0502020204030204" pitchFamily="34" charset="0"/>
              </a:rPr>
              <a:t>, m</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a:t>
            </a:r>
          </a:p>
        </p:txBody>
      </p:sp>
    </p:spTree>
    <p:extLst>
      <p:ext uri="{BB962C8B-B14F-4D97-AF65-F5344CB8AC3E}">
        <p14:creationId xmlns:p14="http://schemas.microsoft.com/office/powerpoint/2010/main" val="29301388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B3C50-A7D5-904D-9CFE-67245B440EA9}"/>
              </a:ext>
            </a:extLst>
          </p:cNvPr>
          <p:cNvSpPr>
            <a:spLocks noGrp="1"/>
          </p:cNvSpPr>
          <p:nvPr>
            <p:ph type="title"/>
          </p:nvPr>
        </p:nvSpPr>
        <p:spPr/>
        <p:txBody>
          <a:bodyPr/>
          <a:lstStyle/>
          <a:p>
            <a:r>
              <a:rPr lang="en-US"/>
              <a:t>Contributing Nodes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89FADB9-5F6E-C943-825B-E1852B3CECCA}"/>
                  </a:ext>
                </a:extLst>
              </p:cNvPr>
              <p:cNvSpPr>
                <a:spLocks noGrp="1"/>
              </p:cNvSpPr>
              <p:nvPr>
                <p:ph idx="1"/>
              </p:nvPr>
            </p:nvSpPr>
            <p:spPr/>
            <p:txBody>
              <a:bodyPr/>
              <a:lstStyle/>
              <a:p>
                <a:r>
                  <a:rPr lang="en-US" dirty="0"/>
                  <a:t>Only one interpretation </a:t>
                </a:r>
                <a14:m>
                  <m:oMath xmlns:m="http://schemas.openxmlformats.org/officeDocument/2006/math">
                    <m:r>
                      <a:rPr lang="fr-CH" i="1">
                        <a:latin typeface="Cambria Math" panose="02040503050406030204" pitchFamily="18" charset="0"/>
                      </a:rPr>
                      <m:t>𝑐</m:t>
                    </m:r>
                  </m:oMath>
                </a14:m>
                <a:r>
                  <a:rPr lang="en-US" dirty="0"/>
                  <a:t> for a mention </a:t>
                </a:r>
                <a14:m>
                  <m:oMath xmlns:m="http://schemas.openxmlformats.org/officeDocument/2006/math">
                    <m:r>
                      <a:rPr lang="fr-CH" i="1">
                        <a:latin typeface="Cambria Math" panose="02040503050406030204" pitchFamily="18" charset="0"/>
                      </a:rPr>
                      <m:t>𝑚</m:t>
                    </m:r>
                  </m:oMath>
                </a14:m>
                <a:r>
                  <a:rPr lang="en-US" dirty="0"/>
                  <a:t> is valid</a:t>
                </a:r>
              </a:p>
              <a:p>
                <a:pPr marL="457200" indent="-457200">
                  <a:buFontTx/>
                  <a:buChar char="-"/>
                </a:pPr>
                <a:r>
                  <a:rPr lang="en-US" dirty="0"/>
                  <a:t>Competing nodes </a:t>
                </a:r>
                <a14:m>
                  <m:oMath xmlns:m="http://schemas.openxmlformats.org/officeDocument/2006/math">
                    <m:r>
                      <a:rPr lang="fr-CH" i="1">
                        <a:latin typeface="Cambria Math" panose="02040503050406030204" pitchFamily="18" charset="0"/>
                      </a:rPr>
                      <m:t>𝑒</m:t>
                    </m:r>
                    <m:r>
                      <a:rPr lang="fr-CH" b="0" i="0" smtClean="0">
                        <a:latin typeface="Cambria Math" panose="02040503050406030204" pitchFamily="18" charset="0"/>
                      </a:rPr>
                      <m:t>′</m:t>
                    </m:r>
                    <m:r>
                      <a:rPr lang="fr-CH" i="1">
                        <a:latin typeface="Cambria Math" panose="02040503050406030204" pitchFamily="18" charset="0"/>
                      </a:rPr>
                      <m:t>=(</m:t>
                    </m:r>
                    <m:sSup>
                      <m:sSupPr>
                        <m:ctrlPr>
                          <a:rPr lang="fr-CH" i="1">
                            <a:latin typeface="Cambria Math" panose="02040503050406030204" pitchFamily="18" charset="0"/>
                          </a:rPr>
                        </m:ctrlPr>
                      </m:sSupPr>
                      <m:e>
                        <m:r>
                          <a:rPr lang="fr-CH" i="1">
                            <a:latin typeface="Cambria Math" panose="02040503050406030204" pitchFamily="18" charset="0"/>
                          </a:rPr>
                          <m:t>𝑐</m:t>
                        </m:r>
                      </m:e>
                      <m:sup>
                        <m:r>
                          <a:rPr lang="fr-CH" i="1">
                            <a:latin typeface="Cambria Math" panose="02040503050406030204" pitchFamily="18" charset="0"/>
                          </a:rPr>
                          <m:t>′</m:t>
                        </m:r>
                      </m:sup>
                    </m:sSup>
                    <m:r>
                      <a:rPr lang="fr-CH" i="1">
                        <a:latin typeface="Cambria Math" panose="02040503050406030204" pitchFamily="18" charset="0"/>
                      </a:rPr>
                      <m:t>,</m:t>
                    </m:r>
                    <m:r>
                      <a:rPr lang="fr-CH" b="0" i="1">
                        <a:latin typeface="Cambria Math" panose="02040503050406030204" pitchFamily="18" charset="0"/>
                      </a:rPr>
                      <m:t>𝑚</m:t>
                    </m:r>
                    <m:r>
                      <a:rPr lang="fr-CH" i="1">
                        <a:latin typeface="Cambria Math" panose="02040503050406030204" pitchFamily="18" charset="0"/>
                      </a:rPr>
                      <m:t>)</m:t>
                    </m:r>
                  </m:oMath>
                </a14:m>
                <a:r>
                  <a:rPr lang="en-US" dirty="0"/>
                  <a:t> that have the same entity mention as </a:t>
                </a:r>
                <a14:m>
                  <m:oMath xmlns:m="http://schemas.openxmlformats.org/officeDocument/2006/math">
                    <m:r>
                      <a:rPr lang="fr-CH" i="1">
                        <a:latin typeface="Cambria Math" panose="02040503050406030204" pitchFamily="18" charset="0"/>
                      </a:rPr>
                      <m:t>𝑒</m:t>
                    </m:r>
                    <m:r>
                      <a:rPr lang="fr-CH" i="1">
                        <a:latin typeface="Cambria Math" panose="02040503050406030204" pitchFamily="18" charset="0"/>
                      </a:rPr>
                      <m:t>=</m:t>
                    </m:r>
                    <m:d>
                      <m:dPr>
                        <m:ctrlPr>
                          <a:rPr lang="fr-CH" i="1">
                            <a:latin typeface="Cambria Math" panose="02040503050406030204" pitchFamily="18" charset="0"/>
                          </a:rPr>
                        </m:ctrlPr>
                      </m:dPr>
                      <m:e>
                        <m:r>
                          <a:rPr lang="fr-CH" i="1">
                            <a:latin typeface="Cambria Math" panose="02040503050406030204" pitchFamily="18" charset="0"/>
                          </a:rPr>
                          <m:t>𝑐</m:t>
                        </m:r>
                        <m:r>
                          <a:rPr lang="fr-CH" i="1">
                            <a:latin typeface="Cambria Math" panose="02040503050406030204" pitchFamily="18" charset="0"/>
                          </a:rPr>
                          <m:t>,</m:t>
                        </m:r>
                        <m:r>
                          <a:rPr lang="fr-CH" i="1">
                            <a:latin typeface="Cambria Math" panose="02040503050406030204" pitchFamily="18" charset="0"/>
                          </a:rPr>
                          <m:t>𝑚</m:t>
                        </m:r>
                      </m:e>
                    </m:d>
                  </m:oMath>
                </a14:m>
                <a:r>
                  <a:rPr lang="en-US" dirty="0"/>
                  <a:t>  cannot support </a:t>
                </a:r>
                <a14:m>
                  <m:oMath xmlns:m="http://schemas.openxmlformats.org/officeDocument/2006/math">
                    <m:r>
                      <a:rPr lang="fr-CH" i="1">
                        <a:latin typeface="Cambria Math" panose="02040503050406030204" pitchFamily="18" charset="0"/>
                      </a:rPr>
                      <m:t>𝑒</m:t>
                    </m:r>
                  </m:oMath>
                </a14:m>
                <a:endParaRPr lang="en-US" dirty="0"/>
              </a:p>
              <a:p>
                <a:pPr marL="457200" indent="-457200">
                  <a:buFontTx/>
                  <a:buChar char="-"/>
                </a:pPr>
                <a:r>
                  <a:rPr lang="en-US" dirty="0"/>
                  <a:t>For multiple nodes </a:t>
                </a:r>
                <a14:m>
                  <m:oMath xmlns:m="http://schemas.openxmlformats.org/officeDocument/2006/math">
                    <m:r>
                      <a:rPr lang="fr-CH" i="1">
                        <a:latin typeface="Cambria Math" panose="02040503050406030204" pitchFamily="18" charset="0"/>
                      </a:rPr>
                      <m:t>𝑠</m:t>
                    </m:r>
                  </m:oMath>
                </a14:m>
                <a:r>
                  <a:rPr lang="en-US" dirty="0"/>
                  <a:t> that have the same entity mention </a:t>
                </a:r>
                <a14:m>
                  <m:oMath xmlns:m="http://schemas.openxmlformats.org/officeDocument/2006/math">
                    <m:r>
                      <a:rPr lang="fr-CH" i="1">
                        <a:latin typeface="Cambria Math" panose="02040503050406030204" pitchFamily="18" charset="0"/>
                      </a:rPr>
                      <m:t>𝑚</m:t>
                    </m:r>
                    <m:r>
                      <a:rPr lang="fr-CH" b="0" i="1">
                        <a:latin typeface="Cambria Math" panose="02040503050406030204" pitchFamily="18" charset="0"/>
                      </a:rPr>
                      <m:t>′</m:t>
                    </m:r>
                  </m:oMath>
                </a14:m>
                <a:r>
                  <a:rPr lang="en-US" dirty="0"/>
                  <a:t>, only the one with highest contribution is considered</a:t>
                </a:r>
              </a:p>
              <a:p>
                <a:endParaRPr lang="en-US" dirty="0"/>
              </a:p>
              <a:p>
                <a:r>
                  <a:rPr lang="en-US" dirty="0"/>
                  <a:t>Thus</a:t>
                </a:r>
              </a:p>
              <a:p>
                <a14:m>
                  <m:oMath xmlns:m="http://schemas.openxmlformats.org/officeDocument/2006/math">
                    <m:sSub>
                      <m:sSubPr>
                        <m:ctrlPr>
                          <a:rPr lang="en-US" i="1">
                            <a:latin typeface="Cambria Math" panose="02040503050406030204" pitchFamily="18" charset="0"/>
                          </a:rPr>
                        </m:ctrlPr>
                      </m:sSubPr>
                      <m:e>
                        <m:r>
                          <a:rPr lang="fr-CH" b="0" i="1">
                            <a:latin typeface="Cambria Math" panose="02040503050406030204" pitchFamily="18" charset="0"/>
                          </a:rPr>
                          <m:t>𝐶𝑜𝑛𝑡𝑟𝑖𝑏𝑢𝑡𝑜𝑟𝑠</m:t>
                        </m:r>
                      </m:e>
                      <m:sub>
                        <m:r>
                          <a:rPr lang="fr-CH" b="0" i="1">
                            <a:latin typeface="Cambria Math" panose="02040503050406030204" pitchFamily="18" charset="0"/>
                          </a:rPr>
                          <m:t>𝑒</m:t>
                        </m:r>
                      </m:sub>
                    </m:sSub>
                    <m:r>
                      <a:rPr lang="fr-CH" b="0" i="1">
                        <a:latin typeface="Cambria Math" panose="02040503050406030204" pitchFamily="18" charset="0"/>
                      </a:rPr>
                      <m:t>=</m:t>
                    </m:r>
                    <m:sSup>
                      <m:sSupPr>
                        <m:ctrlPr>
                          <a:rPr lang="fr-CH" i="1">
                            <a:latin typeface="Cambria Math" panose="02040503050406030204" pitchFamily="18" charset="0"/>
                          </a:rPr>
                        </m:ctrlPr>
                      </m:sSupPr>
                      <m:e>
                        <m:r>
                          <a:rPr lang="fr-CH" b="0" i="1">
                            <a:latin typeface="Cambria Math" panose="02040503050406030204" pitchFamily="18" charset="0"/>
                          </a:rPr>
                          <m:t>{</m:t>
                        </m:r>
                        <m:r>
                          <a:rPr lang="fr-CH" i="1">
                            <a:latin typeface="Cambria Math" panose="02040503050406030204" pitchFamily="18" charset="0"/>
                          </a:rPr>
                          <m:t>(</m:t>
                        </m:r>
                        <m:r>
                          <a:rPr lang="fr-CH" i="1">
                            <a:latin typeface="Cambria Math" panose="02040503050406030204" pitchFamily="18" charset="0"/>
                          </a:rPr>
                          <m:t>𝑚</m:t>
                        </m:r>
                      </m:e>
                      <m:sup>
                        <m:r>
                          <a:rPr lang="fr-CH" i="1">
                            <a:latin typeface="Cambria Math" panose="02040503050406030204" pitchFamily="18" charset="0"/>
                          </a:rPr>
                          <m:t>′</m:t>
                        </m:r>
                      </m:sup>
                    </m:sSup>
                    <m:r>
                      <a:rPr lang="fr-CH" i="1">
                        <a:latin typeface="Cambria Math" panose="02040503050406030204" pitchFamily="18" charset="0"/>
                      </a:rPr>
                      <m:t>,</m:t>
                    </m:r>
                    <m:func>
                      <m:funcPr>
                        <m:ctrlPr>
                          <a:rPr lang="fr-CH" i="1">
                            <a:latin typeface="Cambria Math" panose="02040503050406030204" pitchFamily="18" charset="0"/>
                          </a:rPr>
                        </m:ctrlPr>
                      </m:funcPr>
                      <m:fName>
                        <m:limLow>
                          <m:limLowPr>
                            <m:ctrlPr>
                              <a:rPr lang="fr-CH" i="1">
                                <a:latin typeface="Cambria Math" panose="02040503050406030204" pitchFamily="18" charset="0"/>
                              </a:rPr>
                            </m:ctrlPr>
                          </m:limLowPr>
                          <m:e>
                            <m:r>
                              <m:rPr>
                                <m:sty m:val="p"/>
                              </m:rPr>
                              <a:rPr lang="fr-CH">
                                <a:latin typeface="Cambria Math" panose="02040503050406030204" pitchFamily="18" charset="0"/>
                              </a:rPr>
                              <m:t>argmax</m:t>
                            </m:r>
                          </m:e>
                          <m:lim>
                            <m:r>
                              <a:rPr lang="fr-CH" i="1">
                                <a:latin typeface="Cambria Math" panose="02040503050406030204" pitchFamily="18" charset="0"/>
                              </a:rPr>
                              <m:t>𝑐</m:t>
                            </m:r>
                          </m:lim>
                        </m:limLow>
                      </m:fName>
                      <m:e>
                        <m:sSub>
                          <m:sSubPr>
                            <m:ctrlPr>
                              <a:rPr lang="fr-CH" i="1">
                                <a:latin typeface="Cambria Math" panose="02040503050406030204" pitchFamily="18" charset="0"/>
                              </a:rPr>
                            </m:ctrlPr>
                          </m:sSubPr>
                          <m:e>
                            <m:r>
                              <a:rPr lang="fr-CH" i="1">
                                <a:latin typeface="Cambria Math" panose="02040503050406030204" pitchFamily="18" charset="0"/>
                              </a:rPr>
                              <m:t>𝑃𝑃𝑅</m:t>
                            </m:r>
                          </m:e>
                          <m:sub>
                            <m:d>
                              <m:dPr>
                                <m:ctrlPr>
                                  <a:rPr lang="fr-CH" i="1">
                                    <a:latin typeface="Cambria Math" panose="02040503050406030204" pitchFamily="18" charset="0"/>
                                  </a:rPr>
                                </m:ctrlPr>
                              </m:dPr>
                              <m:e>
                                <m:r>
                                  <a:rPr lang="fr-CH" b="0" i="1">
                                    <a:latin typeface="Cambria Math" panose="02040503050406030204" pitchFamily="18" charset="0"/>
                                  </a:rPr>
                                  <m:t>𝑐</m:t>
                                </m:r>
                                <m:r>
                                  <a:rPr lang="fr-CH" b="0" i="1">
                                    <a:latin typeface="Cambria Math" panose="02040503050406030204" pitchFamily="18" charset="0"/>
                                  </a:rPr>
                                  <m:t>,  </m:t>
                                </m:r>
                                <m:sSup>
                                  <m:sSupPr>
                                    <m:ctrlPr>
                                      <a:rPr lang="fr-CH" i="1">
                                        <a:latin typeface="Cambria Math" panose="02040503050406030204" pitchFamily="18" charset="0"/>
                                      </a:rPr>
                                    </m:ctrlPr>
                                  </m:sSupPr>
                                  <m:e>
                                    <m:r>
                                      <a:rPr lang="fr-CH" b="0" i="1">
                                        <a:latin typeface="Cambria Math" panose="02040503050406030204" pitchFamily="18" charset="0"/>
                                      </a:rPr>
                                      <m:t> </m:t>
                                    </m:r>
                                    <m:r>
                                      <a:rPr lang="fr-CH" i="1">
                                        <a:latin typeface="Cambria Math" panose="02040503050406030204" pitchFamily="18" charset="0"/>
                                      </a:rPr>
                                      <m:t>𝑚</m:t>
                                    </m:r>
                                  </m:e>
                                  <m:sup>
                                    <m:r>
                                      <a:rPr lang="fr-CH" i="1">
                                        <a:latin typeface="Cambria Math" panose="02040503050406030204" pitchFamily="18" charset="0"/>
                                      </a:rPr>
                                      <m:t>′</m:t>
                                    </m:r>
                                  </m:sup>
                                </m:sSup>
                              </m:e>
                            </m:d>
                          </m:sub>
                        </m:sSub>
                        <m:d>
                          <m:dPr>
                            <m:ctrlPr>
                              <a:rPr lang="fr-CH" i="1">
                                <a:latin typeface="Cambria Math" panose="02040503050406030204" pitchFamily="18" charset="0"/>
                              </a:rPr>
                            </m:ctrlPr>
                          </m:dPr>
                          <m:e>
                            <m:r>
                              <a:rPr lang="fr-CH" i="1">
                                <a:latin typeface="Cambria Math" panose="02040503050406030204" pitchFamily="18" charset="0"/>
                              </a:rPr>
                              <m:t>𝑒</m:t>
                            </m:r>
                          </m:e>
                        </m:d>
                        <m:r>
                          <a:rPr lang="fr-CH" i="1">
                            <a:latin typeface="Cambria Math" panose="02040503050406030204" pitchFamily="18" charset="0"/>
                          </a:rPr>
                          <m:t>,</m:t>
                        </m:r>
                        <m:r>
                          <a:rPr lang="fr-CH" i="1">
                            <a:latin typeface="Cambria Math" panose="02040503050406030204" pitchFamily="18" charset="0"/>
                          </a:rPr>
                          <m:t>𝑚</m:t>
                        </m:r>
                        <m:r>
                          <a:rPr lang="fr-CH" i="1">
                            <a:latin typeface="Cambria Math" panose="02040503050406030204" pitchFamily="18" charset="0"/>
                          </a:rPr>
                          <m:t>′≠</m:t>
                        </m:r>
                        <m:r>
                          <a:rPr lang="fr-CH" i="1">
                            <a:latin typeface="Cambria Math" panose="02040503050406030204" pitchFamily="18" charset="0"/>
                            <a:ea typeface="Cambria Math" panose="02040503050406030204" pitchFamily="18" charset="0"/>
                          </a:rPr>
                          <m:t>𝑚</m:t>
                        </m:r>
                        <m:r>
                          <a:rPr lang="fr-CH" i="1">
                            <a:latin typeface="Cambria Math" panose="02040503050406030204" pitchFamily="18" charset="0"/>
                            <a:ea typeface="Cambria Math" panose="02040503050406030204" pitchFamily="18" charset="0"/>
                          </a:rPr>
                          <m:t>)</m:t>
                        </m:r>
                      </m:e>
                    </m:func>
                  </m:oMath>
                </a14:m>
                <a:r>
                  <a:rPr lang="en-US" dirty="0"/>
                  <a:t>}</a:t>
                </a:r>
              </a:p>
              <a:p>
                <a:endParaRPr lang="en-US" dirty="0"/>
              </a:p>
              <a:p>
                <a:endParaRPr lang="en-US" dirty="0"/>
              </a:p>
            </p:txBody>
          </p:sp>
        </mc:Choice>
        <mc:Fallback xmlns="">
          <p:sp>
            <p:nvSpPr>
              <p:cNvPr id="3" name="Content Placeholder 2">
                <a:extLst>
                  <a:ext uri="{FF2B5EF4-FFF2-40B4-BE49-F238E27FC236}">
                    <a16:creationId xmlns:a16="http://schemas.microsoft.com/office/drawing/2014/main" id="{989FADB9-5F6E-C943-825B-E1852B3CECCA}"/>
                  </a:ext>
                </a:extLst>
              </p:cNvPr>
              <p:cNvSpPr>
                <a:spLocks noGrp="1" noRot="1" noChangeAspect="1" noMove="1" noResize="1" noEditPoints="1" noAdjustHandles="1" noChangeArrowheads="1" noChangeShapeType="1" noTextEdit="1"/>
              </p:cNvSpPr>
              <p:nvPr>
                <p:ph idx="1"/>
              </p:nvPr>
            </p:nvSpPr>
            <p:spPr>
              <a:blipFill>
                <a:blip r:embed="rId3"/>
                <a:stretch>
                  <a:fillRect l="-1529" t="-1307" r="-2118"/>
                </a:stretch>
              </a:blipFill>
            </p:spPr>
            <p:txBody>
              <a:bodyPr/>
              <a:lstStyle/>
              <a:p>
                <a:r>
                  <a:rPr lang="en-CH">
                    <a:noFill/>
                  </a:rPr>
                  <a:t> </a:t>
                </a:r>
              </a:p>
            </p:txBody>
          </p:sp>
        </mc:Fallback>
      </mc:AlternateContent>
      <p:sp>
        <p:nvSpPr>
          <p:cNvPr id="4" name="Footer Placeholder 3">
            <a:extLst>
              <a:ext uri="{FF2B5EF4-FFF2-40B4-BE49-F238E27FC236}">
                <a16:creationId xmlns:a16="http://schemas.microsoft.com/office/drawing/2014/main" id="{E5A2C934-15A1-0641-BAE3-B640FA75F491}"/>
              </a:ext>
            </a:extLst>
          </p:cNvPr>
          <p:cNvSpPr>
            <a:spLocks noGrp="1"/>
          </p:cNvSpPr>
          <p:nvPr>
            <p:ph type="ftr" sz="quarter" idx="10"/>
          </p:nvPr>
        </p:nvSpPr>
        <p:spPr/>
        <p:txBody>
          <a:bodyPr/>
          <a:lstStyle/>
          <a:p>
            <a:r>
              <a:rPr lang="fr-CH"/>
              <a:t>©2022, Karl Aberer, EPFL-IC, Laboratoire de systèmes d'informations répartis </a:t>
            </a:r>
            <a:endParaRPr lang="en-GB" dirty="0"/>
          </a:p>
        </p:txBody>
      </p:sp>
    </p:spTree>
    <p:extLst>
      <p:ext uri="{BB962C8B-B14F-4D97-AF65-F5344CB8AC3E}">
        <p14:creationId xmlns:p14="http://schemas.microsoft.com/office/powerpoint/2010/main" val="36345480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BADF41-6CE5-2247-A9E8-6838A461E643}"/>
              </a:ext>
            </a:extLst>
          </p:cNvPr>
          <p:cNvSpPr>
            <a:spLocks noGrp="1"/>
          </p:cNvSpPr>
          <p:nvPr>
            <p:ph type="title"/>
          </p:nvPr>
        </p:nvSpPr>
        <p:spPr/>
        <p:txBody>
          <a:bodyPr/>
          <a:lstStyle/>
          <a:p>
            <a:r>
              <a:rPr lang="en-US"/>
              <a:t>Example: Contributors</a:t>
            </a:r>
            <a:r>
              <a:rPr lang="en-US" baseline="-25000"/>
              <a:t>e</a:t>
            </a:r>
            <a:endParaRPr lang="en-US"/>
          </a:p>
        </p:txBody>
      </p:sp>
      <p:sp>
        <p:nvSpPr>
          <p:cNvPr id="4" name="Footer Placeholder 3">
            <a:extLst>
              <a:ext uri="{FF2B5EF4-FFF2-40B4-BE49-F238E27FC236}">
                <a16:creationId xmlns:a16="http://schemas.microsoft.com/office/drawing/2014/main" id="{CDBF1792-BEBF-1A4E-9756-3B78E41D09C6}"/>
              </a:ext>
            </a:extLst>
          </p:cNvPr>
          <p:cNvSpPr>
            <a:spLocks noGrp="1"/>
          </p:cNvSpPr>
          <p:nvPr>
            <p:ph type="ftr" sz="quarter" idx="10"/>
          </p:nvPr>
        </p:nvSpPr>
        <p:spPr/>
        <p:txBody>
          <a:bodyPr/>
          <a:lstStyle/>
          <a:p>
            <a:r>
              <a:rPr lang="fr-CH"/>
              <a:t>©2022, Karl Aberer, EPFL-IC, Laboratoire de systèmes d'informations répartis </a:t>
            </a:r>
            <a:endParaRPr lang="en-GB" dirty="0"/>
          </a:p>
        </p:txBody>
      </p:sp>
      <p:sp>
        <p:nvSpPr>
          <p:cNvPr id="5" name="Oval 4">
            <a:extLst>
              <a:ext uri="{FF2B5EF4-FFF2-40B4-BE49-F238E27FC236}">
                <a16:creationId xmlns:a16="http://schemas.microsoft.com/office/drawing/2014/main" id="{13DD3148-FB96-E948-93EA-71EF4A7873D9}"/>
              </a:ext>
            </a:extLst>
          </p:cNvPr>
          <p:cNvSpPr/>
          <p:nvPr/>
        </p:nvSpPr>
        <p:spPr bwMode="auto">
          <a:xfrm>
            <a:off x="1682429" y="3050732"/>
            <a:ext cx="2304256" cy="720080"/>
          </a:xfrm>
          <a:prstGeom prst="ellipse">
            <a:avLst/>
          </a:prstGeom>
          <a:solidFill>
            <a:schemeClr val="accent6">
              <a:lumMod val="20000"/>
              <a:lumOff val="80000"/>
            </a:schemeClr>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chemeClr val="tx2"/>
                </a:solidFill>
                <a:effectLst/>
                <a:latin typeface="Calibri" panose="020F0502020204030204" pitchFamily="34" charset="0"/>
                <a:cs typeface="Calibri" panose="020F0502020204030204" pitchFamily="34" charset="0"/>
              </a:rPr>
              <a:t>e</a:t>
            </a:r>
          </a:p>
        </p:txBody>
      </p:sp>
      <p:sp>
        <p:nvSpPr>
          <p:cNvPr id="6" name="Oval 5">
            <a:extLst>
              <a:ext uri="{FF2B5EF4-FFF2-40B4-BE49-F238E27FC236}">
                <a16:creationId xmlns:a16="http://schemas.microsoft.com/office/drawing/2014/main" id="{29C8F5BA-31A7-604A-A846-4135C5A1BEA2}"/>
              </a:ext>
            </a:extLst>
          </p:cNvPr>
          <p:cNvSpPr/>
          <p:nvPr/>
        </p:nvSpPr>
        <p:spPr bwMode="auto">
          <a:xfrm>
            <a:off x="1608831" y="5822235"/>
            <a:ext cx="2304256" cy="720080"/>
          </a:xfrm>
          <a:prstGeom prst="ellipse">
            <a:avLst/>
          </a:prstGeom>
          <a:solidFill>
            <a:schemeClr val="accent6">
              <a:lumMod val="20000"/>
              <a:lumOff val="80000"/>
            </a:schemeClr>
          </a:solid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chemeClr val="tx2"/>
                </a:solidFill>
                <a:effectLst/>
                <a:latin typeface="Calibri" panose="020F0502020204030204" pitchFamily="34" charset="0"/>
                <a:cs typeface="Calibri" panose="020F0502020204030204" pitchFamily="34" charset="0"/>
              </a:rPr>
              <a:t>s</a:t>
            </a:r>
          </a:p>
        </p:txBody>
      </p:sp>
      <p:sp>
        <p:nvSpPr>
          <p:cNvPr id="7" name="Oval 6">
            <a:extLst>
              <a:ext uri="{FF2B5EF4-FFF2-40B4-BE49-F238E27FC236}">
                <a16:creationId xmlns:a16="http://schemas.microsoft.com/office/drawing/2014/main" id="{11005EB7-D3CA-474E-AA69-BCB44662EE3A}"/>
              </a:ext>
            </a:extLst>
          </p:cNvPr>
          <p:cNvSpPr/>
          <p:nvPr/>
        </p:nvSpPr>
        <p:spPr bwMode="auto">
          <a:xfrm>
            <a:off x="4787503" y="5867089"/>
            <a:ext cx="2304256" cy="720080"/>
          </a:xfrm>
          <a:prstGeom prst="ellipse">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2"/>
              </a:solidFill>
              <a:effectLst/>
              <a:latin typeface="Calibri" panose="020F0502020204030204" pitchFamily="34" charset="0"/>
              <a:cs typeface="Calibri" panose="020F0502020204030204" pitchFamily="34" charset="0"/>
            </a:endParaRPr>
          </a:p>
        </p:txBody>
      </p:sp>
      <p:sp>
        <p:nvSpPr>
          <p:cNvPr id="8" name="Oval 7">
            <a:extLst>
              <a:ext uri="{FF2B5EF4-FFF2-40B4-BE49-F238E27FC236}">
                <a16:creationId xmlns:a16="http://schemas.microsoft.com/office/drawing/2014/main" id="{DCBDB935-5B0B-8C4F-BB40-BF8824D1CBC2}"/>
              </a:ext>
            </a:extLst>
          </p:cNvPr>
          <p:cNvSpPr/>
          <p:nvPr/>
        </p:nvSpPr>
        <p:spPr bwMode="auto">
          <a:xfrm>
            <a:off x="4787503" y="3084620"/>
            <a:ext cx="2304256" cy="720080"/>
          </a:xfrm>
          <a:prstGeom prst="ellipse">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2"/>
              </a:solidFill>
              <a:effectLst/>
              <a:latin typeface="Calibri" panose="020F0502020204030204" pitchFamily="34" charset="0"/>
              <a:cs typeface="Calibri" panose="020F0502020204030204" pitchFamily="34" charset="0"/>
            </a:endParaRPr>
          </a:p>
        </p:txBody>
      </p:sp>
      <p:cxnSp>
        <p:nvCxnSpPr>
          <p:cNvPr id="9" name="Straight Arrow Connector 8">
            <a:extLst>
              <a:ext uri="{FF2B5EF4-FFF2-40B4-BE49-F238E27FC236}">
                <a16:creationId xmlns:a16="http://schemas.microsoft.com/office/drawing/2014/main" id="{C3161428-1524-354E-A25E-35F952377ABE}"/>
              </a:ext>
            </a:extLst>
          </p:cNvPr>
          <p:cNvCxnSpPr>
            <a:cxnSpLocks/>
            <a:endCxn id="6" idx="7"/>
          </p:cNvCxnSpPr>
          <p:nvPr/>
        </p:nvCxnSpPr>
        <p:spPr bwMode="auto">
          <a:xfrm flipH="1">
            <a:off x="3575637" y="3665359"/>
            <a:ext cx="59738" cy="2262329"/>
          </a:xfrm>
          <a:prstGeom prst="straightConnector1">
            <a:avLst/>
          </a:prstGeom>
          <a:solidFill>
            <a:schemeClr val="accent1"/>
          </a:solidFill>
          <a:ln w="19050" cap="flat" cmpd="sng" algn="ctr">
            <a:solidFill>
              <a:schemeClr val="tx1"/>
            </a:solidFill>
            <a:prstDash val="solid"/>
            <a:round/>
            <a:headEnd type="none" w="lg" len="lg"/>
            <a:tailEnd type="triangle" w="lg" len="lg"/>
          </a:ln>
          <a:effectLst/>
        </p:spPr>
      </p:cxnSp>
      <p:cxnSp>
        <p:nvCxnSpPr>
          <p:cNvPr id="10" name="Straight Arrow Connector 9">
            <a:extLst>
              <a:ext uri="{FF2B5EF4-FFF2-40B4-BE49-F238E27FC236}">
                <a16:creationId xmlns:a16="http://schemas.microsoft.com/office/drawing/2014/main" id="{FDEFF5BD-F40D-F340-8DE6-213573FE5168}"/>
              </a:ext>
            </a:extLst>
          </p:cNvPr>
          <p:cNvCxnSpPr>
            <a:cxnSpLocks/>
            <a:stCxn id="6" idx="1"/>
            <a:endCxn id="5" idx="3"/>
          </p:cNvCxnSpPr>
          <p:nvPr/>
        </p:nvCxnSpPr>
        <p:spPr bwMode="auto">
          <a:xfrm flipV="1">
            <a:off x="1946281" y="3665359"/>
            <a:ext cx="73598" cy="2262329"/>
          </a:xfrm>
          <a:prstGeom prst="straightConnector1">
            <a:avLst/>
          </a:prstGeom>
          <a:solidFill>
            <a:schemeClr val="accent1"/>
          </a:solidFill>
          <a:ln w="19050" cap="flat" cmpd="sng" algn="ctr">
            <a:solidFill>
              <a:schemeClr val="tx1"/>
            </a:solidFill>
            <a:prstDash val="solid"/>
            <a:round/>
            <a:headEnd type="none" w="lg" len="lg"/>
            <a:tailEnd type="triangle" w="lg" len="lg"/>
          </a:ln>
          <a:effectLst/>
        </p:spPr>
      </p:cxnSp>
      <p:sp>
        <p:nvSpPr>
          <p:cNvPr id="11" name="Oval 10">
            <a:extLst>
              <a:ext uri="{FF2B5EF4-FFF2-40B4-BE49-F238E27FC236}">
                <a16:creationId xmlns:a16="http://schemas.microsoft.com/office/drawing/2014/main" id="{2EE63FAC-63EF-304D-A829-B6CA0CF99150}"/>
              </a:ext>
            </a:extLst>
          </p:cNvPr>
          <p:cNvSpPr/>
          <p:nvPr/>
        </p:nvSpPr>
        <p:spPr bwMode="auto">
          <a:xfrm>
            <a:off x="8280418" y="4160385"/>
            <a:ext cx="2304256" cy="720080"/>
          </a:xfrm>
          <a:prstGeom prst="ellipse">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2"/>
              </a:solidFill>
              <a:effectLst/>
              <a:latin typeface="Calibri" panose="020F0502020204030204" pitchFamily="34" charset="0"/>
              <a:cs typeface="Calibri" panose="020F0502020204030204" pitchFamily="34" charset="0"/>
            </a:endParaRPr>
          </a:p>
        </p:txBody>
      </p:sp>
      <p:cxnSp>
        <p:nvCxnSpPr>
          <p:cNvPr id="12" name="Straight Arrow Connector 11">
            <a:extLst>
              <a:ext uri="{FF2B5EF4-FFF2-40B4-BE49-F238E27FC236}">
                <a16:creationId xmlns:a16="http://schemas.microsoft.com/office/drawing/2014/main" id="{0A70CF05-754A-7846-AD29-33588596899B}"/>
              </a:ext>
            </a:extLst>
          </p:cNvPr>
          <p:cNvCxnSpPr>
            <a:cxnSpLocks/>
            <a:stCxn id="5" idx="5"/>
            <a:endCxn id="11" idx="2"/>
          </p:cNvCxnSpPr>
          <p:nvPr/>
        </p:nvCxnSpPr>
        <p:spPr bwMode="auto">
          <a:xfrm>
            <a:off x="3649235" y="3665359"/>
            <a:ext cx="4631183" cy="855066"/>
          </a:xfrm>
          <a:prstGeom prst="straightConnector1">
            <a:avLst/>
          </a:prstGeom>
          <a:solidFill>
            <a:schemeClr val="accent1"/>
          </a:solidFill>
          <a:ln w="19050" cap="flat" cmpd="sng" algn="ctr">
            <a:solidFill>
              <a:schemeClr val="tx1"/>
            </a:solidFill>
            <a:prstDash val="solid"/>
            <a:round/>
            <a:headEnd type="none" w="lg" len="lg"/>
            <a:tailEnd type="triangle" w="lg" len="lg"/>
          </a:ln>
          <a:effectLst/>
        </p:spPr>
      </p:cxnSp>
      <p:sp>
        <p:nvSpPr>
          <p:cNvPr id="13" name="Oval 12">
            <a:extLst>
              <a:ext uri="{FF2B5EF4-FFF2-40B4-BE49-F238E27FC236}">
                <a16:creationId xmlns:a16="http://schemas.microsoft.com/office/drawing/2014/main" id="{33BE6265-3E75-D646-B409-907D3411796B}"/>
              </a:ext>
            </a:extLst>
          </p:cNvPr>
          <p:cNvSpPr/>
          <p:nvPr/>
        </p:nvSpPr>
        <p:spPr bwMode="auto">
          <a:xfrm>
            <a:off x="8294278" y="5184948"/>
            <a:ext cx="2304256" cy="720080"/>
          </a:xfrm>
          <a:prstGeom prst="ellipse">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2"/>
              </a:solidFill>
              <a:effectLst/>
              <a:latin typeface="Calibri" panose="020F0502020204030204" pitchFamily="34" charset="0"/>
              <a:cs typeface="Calibri" panose="020F0502020204030204" pitchFamily="34" charset="0"/>
            </a:endParaRPr>
          </a:p>
        </p:txBody>
      </p:sp>
      <p:cxnSp>
        <p:nvCxnSpPr>
          <p:cNvPr id="14" name="Straight Arrow Connector 13">
            <a:extLst>
              <a:ext uri="{FF2B5EF4-FFF2-40B4-BE49-F238E27FC236}">
                <a16:creationId xmlns:a16="http://schemas.microsoft.com/office/drawing/2014/main" id="{654E6409-3FF8-5546-82CB-1337DA790FE5}"/>
              </a:ext>
            </a:extLst>
          </p:cNvPr>
          <p:cNvCxnSpPr>
            <a:cxnSpLocks/>
            <a:stCxn id="6" idx="7"/>
            <a:endCxn id="13" idx="2"/>
          </p:cNvCxnSpPr>
          <p:nvPr/>
        </p:nvCxnSpPr>
        <p:spPr bwMode="auto">
          <a:xfrm flipV="1">
            <a:off x="3575637" y="5544988"/>
            <a:ext cx="4718641" cy="382700"/>
          </a:xfrm>
          <a:prstGeom prst="straightConnector1">
            <a:avLst/>
          </a:prstGeom>
          <a:solidFill>
            <a:schemeClr val="accent1"/>
          </a:solidFill>
          <a:ln w="19050" cap="flat" cmpd="sng" algn="ctr">
            <a:solidFill>
              <a:schemeClr val="tx1"/>
            </a:solidFill>
            <a:prstDash val="solid"/>
            <a:round/>
            <a:headEnd type="none" w="lg" len="lg"/>
            <a:tailEnd type="triangle" w="lg" len="lg"/>
          </a:ln>
          <a:effectLst/>
        </p:spPr>
      </p:cxnSp>
      <p:cxnSp>
        <p:nvCxnSpPr>
          <p:cNvPr id="15" name="Straight Arrow Connector 14">
            <a:extLst>
              <a:ext uri="{FF2B5EF4-FFF2-40B4-BE49-F238E27FC236}">
                <a16:creationId xmlns:a16="http://schemas.microsoft.com/office/drawing/2014/main" id="{55282B07-D2C6-C541-BAE1-48769A4D544E}"/>
              </a:ext>
            </a:extLst>
          </p:cNvPr>
          <p:cNvCxnSpPr>
            <a:cxnSpLocks/>
            <a:stCxn id="7" idx="6"/>
            <a:endCxn id="13" idx="2"/>
          </p:cNvCxnSpPr>
          <p:nvPr/>
        </p:nvCxnSpPr>
        <p:spPr bwMode="auto">
          <a:xfrm flipV="1">
            <a:off x="7091759" y="5544988"/>
            <a:ext cx="1202519" cy="682141"/>
          </a:xfrm>
          <a:prstGeom prst="straightConnector1">
            <a:avLst/>
          </a:prstGeom>
          <a:solidFill>
            <a:schemeClr val="accent1"/>
          </a:solidFill>
          <a:ln w="19050" cap="flat" cmpd="sng" algn="ctr">
            <a:solidFill>
              <a:schemeClr val="tx1"/>
            </a:solidFill>
            <a:prstDash val="solid"/>
            <a:round/>
            <a:headEnd type="none" w="lg" len="lg"/>
            <a:tailEnd type="triangle" w="lg" len="lg"/>
          </a:ln>
          <a:effectLst/>
        </p:spPr>
      </p:cxnSp>
      <p:cxnSp>
        <p:nvCxnSpPr>
          <p:cNvPr id="16" name="Straight Arrow Connector 15">
            <a:extLst>
              <a:ext uri="{FF2B5EF4-FFF2-40B4-BE49-F238E27FC236}">
                <a16:creationId xmlns:a16="http://schemas.microsoft.com/office/drawing/2014/main" id="{E10B4687-59F1-FF4B-A988-31BE763A4409}"/>
              </a:ext>
            </a:extLst>
          </p:cNvPr>
          <p:cNvCxnSpPr>
            <a:cxnSpLocks/>
            <a:stCxn id="8" idx="5"/>
            <a:endCxn id="13" idx="2"/>
          </p:cNvCxnSpPr>
          <p:nvPr/>
        </p:nvCxnSpPr>
        <p:spPr bwMode="auto">
          <a:xfrm>
            <a:off x="6754309" y="3699247"/>
            <a:ext cx="1539969" cy="1845741"/>
          </a:xfrm>
          <a:prstGeom prst="straightConnector1">
            <a:avLst/>
          </a:prstGeom>
          <a:solidFill>
            <a:schemeClr val="accent1"/>
          </a:solidFill>
          <a:ln w="19050" cap="flat" cmpd="sng" algn="ctr">
            <a:solidFill>
              <a:schemeClr val="tx1"/>
            </a:solidFill>
            <a:prstDash val="solid"/>
            <a:round/>
            <a:headEnd type="none" w="lg" len="lg"/>
            <a:tailEnd type="triangle" w="lg" len="lg"/>
          </a:ln>
          <a:effectLst/>
        </p:spPr>
      </p:cxnSp>
      <p:sp>
        <p:nvSpPr>
          <p:cNvPr id="17" name="TextBox 16">
            <a:extLst>
              <a:ext uri="{FF2B5EF4-FFF2-40B4-BE49-F238E27FC236}">
                <a16:creationId xmlns:a16="http://schemas.microsoft.com/office/drawing/2014/main" id="{E4BB1C52-A643-6744-9152-12EC896C25B6}"/>
              </a:ext>
            </a:extLst>
          </p:cNvPr>
          <p:cNvSpPr txBox="1"/>
          <p:nvPr/>
        </p:nvSpPr>
        <p:spPr>
          <a:xfrm>
            <a:off x="1763732" y="6874218"/>
            <a:ext cx="1994457" cy="461665"/>
          </a:xfrm>
          <a:prstGeom prst="rect">
            <a:avLst/>
          </a:prstGeom>
          <a:noFill/>
        </p:spPr>
        <p:txBody>
          <a:bodyPr wrap="none" rtlCol="0">
            <a:spAutoFit/>
          </a:bodyPr>
          <a:lstStyle/>
          <a:p>
            <a:r>
              <a:rPr lang="en-US" sz="2400">
                <a:latin typeface="Calibri" panose="020F0502020204030204" pitchFamily="34" charset="0"/>
                <a:cs typeface="Calibri" panose="020F0502020204030204" pitchFamily="34" charset="0"/>
              </a:rPr>
              <a:t>PPR</a:t>
            </a:r>
            <a:r>
              <a:rPr lang="en-US" sz="2400" baseline="-25000">
                <a:latin typeface="Calibri" panose="020F0502020204030204" pitchFamily="34" charset="0"/>
                <a:cs typeface="Calibri" panose="020F0502020204030204" pitchFamily="34" charset="0"/>
              </a:rPr>
              <a:t>s</a:t>
            </a:r>
            <a:r>
              <a:rPr lang="en-US" sz="2400">
                <a:latin typeface="Calibri" panose="020F0502020204030204" pitchFamily="34" charset="0"/>
                <a:cs typeface="Calibri" panose="020F0502020204030204" pitchFamily="34" charset="0"/>
              </a:rPr>
              <a:t>(s) = high </a:t>
            </a:r>
          </a:p>
        </p:txBody>
      </p:sp>
      <p:sp>
        <p:nvSpPr>
          <p:cNvPr id="18" name="TextBox 17">
            <a:extLst>
              <a:ext uri="{FF2B5EF4-FFF2-40B4-BE49-F238E27FC236}">
                <a16:creationId xmlns:a16="http://schemas.microsoft.com/office/drawing/2014/main" id="{4EECA903-9EF6-6741-AC6D-DEEE1AED4747}"/>
              </a:ext>
            </a:extLst>
          </p:cNvPr>
          <p:cNvSpPr txBox="1"/>
          <p:nvPr/>
        </p:nvSpPr>
        <p:spPr>
          <a:xfrm>
            <a:off x="1746900" y="2281753"/>
            <a:ext cx="2028119" cy="461665"/>
          </a:xfrm>
          <a:prstGeom prst="rect">
            <a:avLst/>
          </a:prstGeom>
          <a:noFill/>
        </p:spPr>
        <p:txBody>
          <a:bodyPr wrap="none" rtlCol="0">
            <a:spAutoFit/>
          </a:bodyPr>
          <a:lstStyle/>
          <a:p>
            <a:r>
              <a:rPr lang="en-US" sz="2400">
                <a:latin typeface="Calibri" panose="020F0502020204030204" pitchFamily="34" charset="0"/>
                <a:cs typeface="Calibri" panose="020F0502020204030204" pitchFamily="34" charset="0"/>
              </a:rPr>
              <a:t>PPR</a:t>
            </a:r>
            <a:r>
              <a:rPr lang="en-US" sz="2400" baseline="-25000">
                <a:latin typeface="Calibri" panose="020F0502020204030204" pitchFamily="34" charset="0"/>
                <a:cs typeface="Calibri" panose="020F0502020204030204" pitchFamily="34" charset="0"/>
              </a:rPr>
              <a:t>s</a:t>
            </a:r>
            <a:r>
              <a:rPr lang="en-US" sz="2400">
                <a:latin typeface="Calibri" panose="020F0502020204030204" pitchFamily="34" charset="0"/>
                <a:cs typeface="Calibri" panose="020F0502020204030204" pitchFamily="34" charset="0"/>
              </a:rPr>
              <a:t>(e) = high </a:t>
            </a:r>
          </a:p>
        </p:txBody>
      </p:sp>
      <p:sp>
        <p:nvSpPr>
          <p:cNvPr id="19" name="TextBox 18">
            <a:extLst>
              <a:ext uri="{FF2B5EF4-FFF2-40B4-BE49-F238E27FC236}">
                <a16:creationId xmlns:a16="http://schemas.microsoft.com/office/drawing/2014/main" id="{AD1AD3B1-4333-9743-BBCE-E47B92F64A67}"/>
              </a:ext>
            </a:extLst>
          </p:cNvPr>
          <p:cNvSpPr txBox="1"/>
          <p:nvPr/>
        </p:nvSpPr>
        <p:spPr>
          <a:xfrm>
            <a:off x="5150929" y="2302655"/>
            <a:ext cx="1568057" cy="461665"/>
          </a:xfrm>
          <a:prstGeom prst="rect">
            <a:avLst/>
          </a:prstGeom>
          <a:noFill/>
        </p:spPr>
        <p:txBody>
          <a:bodyPr wrap="none" rtlCol="0">
            <a:spAutoFit/>
          </a:bodyPr>
          <a:lstStyle/>
          <a:p>
            <a:r>
              <a:rPr lang="en-US" sz="2400">
                <a:latin typeface="Calibri" panose="020F0502020204030204" pitchFamily="34" charset="0"/>
                <a:cs typeface="Calibri" panose="020F0502020204030204" pitchFamily="34" charset="0"/>
              </a:rPr>
              <a:t>PPR</a:t>
            </a:r>
            <a:r>
              <a:rPr lang="en-US" sz="2400" baseline="-25000">
                <a:latin typeface="Calibri" panose="020F0502020204030204" pitchFamily="34" charset="0"/>
                <a:cs typeface="Calibri" panose="020F0502020204030204" pitchFamily="34" charset="0"/>
              </a:rPr>
              <a:t>s</a:t>
            </a:r>
            <a:r>
              <a:rPr lang="en-US" sz="2400">
                <a:latin typeface="Calibri" panose="020F0502020204030204" pitchFamily="34" charset="0"/>
                <a:cs typeface="Calibri" panose="020F0502020204030204" pitchFamily="34" charset="0"/>
              </a:rPr>
              <a:t>(.) = 0 </a:t>
            </a:r>
          </a:p>
        </p:txBody>
      </p:sp>
      <p:sp>
        <p:nvSpPr>
          <p:cNvPr id="20" name="TextBox 19">
            <a:extLst>
              <a:ext uri="{FF2B5EF4-FFF2-40B4-BE49-F238E27FC236}">
                <a16:creationId xmlns:a16="http://schemas.microsoft.com/office/drawing/2014/main" id="{5CD61086-056E-DA4B-B041-68E9AF7F7F9C}"/>
              </a:ext>
            </a:extLst>
          </p:cNvPr>
          <p:cNvSpPr txBox="1"/>
          <p:nvPr/>
        </p:nvSpPr>
        <p:spPr>
          <a:xfrm>
            <a:off x="5008463" y="6866908"/>
            <a:ext cx="1568057" cy="461665"/>
          </a:xfrm>
          <a:prstGeom prst="rect">
            <a:avLst/>
          </a:prstGeom>
          <a:noFill/>
        </p:spPr>
        <p:txBody>
          <a:bodyPr wrap="none" rtlCol="0">
            <a:spAutoFit/>
          </a:bodyPr>
          <a:lstStyle/>
          <a:p>
            <a:r>
              <a:rPr lang="en-US" sz="2400">
                <a:latin typeface="Calibri" panose="020F0502020204030204" pitchFamily="34" charset="0"/>
                <a:cs typeface="Calibri" panose="020F0502020204030204" pitchFamily="34" charset="0"/>
              </a:rPr>
              <a:t>PPR</a:t>
            </a:r>
            <a:r>
              <a:rPr lang="en-US" sz="2400" baseline="-25000">
                <a:latin typeface="Calibri" panose="020F0502020204030204" pitchFamily="34" charset="0"/>
                <a:cs typeface="Calibri" panose="020F0502020204030204" pitchFamily="34" charset="0"/>
              </a:rPr>
              <a:t>s</a:t>
            </a:r>
            <a:r>
              <a:rPr lang="en-US" sz="2400">
                <a:latin typeface="Calibri" panose="020F0502020204030204" pitchFamily="34" charset="0"/>
                <a:cs typeface="Calibri" panose="020F0502020204030204" pitchFamily="34" charset="0"/>
              </a:rPr>
              <a:t>(.) = 0 </a:t>
            </a:r>
          </a:p>
        </p:txBody>
      </p:sp>
      <p:sp>
        <p:nvSpPr>
          <p:cNvPr id="21" name="TextBox 20">
            <a:extLst>
              <a:ext uri="{FF2B5EF4-FFF2-40B4-BE49-F238E27FC236}">
                <a16:creationId xmlns:a16="http://schemas.microsoft.com/office/drawing/2014/main" id="{7C07038B-D30D-284C-94D9-60876F2836A2}"/>
              </a:ext>
            </a:extLst>
          </p:cNvPr>
          <p:cNvSpPr txBox="1"/>
          <p:nvPr/>
        </p:nvSpPr>
        <p:spPr>
          <a:xfrm>
            <a:off x="8172426" y="3444660"/>
            <a:ext cx="2520242" cy="461665"/>
          </a:xfrm>
          <a:prstGeom prst="rect">
            <a:avLst/>
          </a:prstGeom>
          <a:noFill/>
        </p:spPr>
        <p:txBody>
          <a:bodyPr wrap="none" rtlCol="0">
            <a:spAutoFit/>
          </a:bodyPr>
          <a:lstStyle/>
          <a:p>
            <a:r>
              <a:rPr lang="en-US" sz="2400">
                <a:latin typeface="Calibri" panose="020F0502020204030204" pitchFamily="34" charset="0"/>
                <a:cs typeface="Calibri" panose="020F0502020204030204" pitchFamily="34" charset="0"/>
              </a:rPr>
              <a:t>PPR</a:t>
            </a:r>
            <a:r>
              <a:rPr lang="en-US" sz="2400" baseline="-25000">
                <a:latin typeface="Calibri" panose="020F0502020204030204" pitchFamily="34" charset="0"/>
                <a:cs typeface="Calibri" panose="020F0502020204030204" pitchFamily="34" charset="0"/>
              </a:rPr>
              <a:t>s</a:t>
            </a:r>
            <a:r>
              <a:rPr lang="en-US" sz="2400">
                <a:latin typeface="Calibri" panose="020F0502020204030204" pitchFamily="34" charset="0"/>
                <a:cs typeface="Calibri" panose="020F0502020204030204" pitchFamily="34" charset="0"/>
              </a:rPr>
              <a:t>(.) = medium  </a:t>
            </a:r>
          </a:p>
        </p:txBody>
      </p:sp>
      <p:sp>
        <p:nvSpPr>
          <p:cNvPr id="22" name="TextBox 21">
            <a:extLst>
              <a:ext uri="{FF2B5EF4-FFF2-40B4-BE49-F238E27FC236}">
                <a16:creationId xmlns:a16="http://schemas.microsoft.com/office/drawing/2014/main" id="{3422B79B-9789-434B-BBFF-02FB234BAE18}"/>
              </a:ext>
            </a:extLst>
          </p:cNvPr>
          <p:cNvSpPr txBox="1"/>
          <p:nvPr/>
        </p:nvSpPr>
        <p:spPr>
          <a:xfrm>
            <a:off x="8232581" y="6125504"/>
            <a:ext cx="2520242" cy="461665"/>
          </a:xfrm>
          <a:prstGeom prst="rect">
            <a:avLst/>
          </a:prstGeom>
          <a:noFill/>
        </p:spPr>
        <p:txBody>
          <a:bodyPr wrap="none" rtlCol="0">
            <a:spAutoFit/>
          </a:bodyPr>
          <a:lstStyle/>
          <a:p>
            <a:r>
              <a:rPr lang="en-US" sz="2400">
                <a:latin typeface="Calibri" panose="020F0502020204030204" pitchFamily="34" charset="0"/>
                <a:cs typeface="Calibri" panose="020F0502020204030204" pitchFamily="34" charset="0"/>
              </a:rPr>
              <a:t>PPR</a:t>
            </a:r>
            <a:r>
              <a:rPr lang="en-US" sz="2400" baseline="-25000">
                <a:latin typeface="Calibri" panose="020F0502020204030204" pitchFamily="34" charset="0"/>
                <a:cs typeface="Calibri" panose="020F0502020204030204" pitchFamily="34" charset="0"/>
              </a:rPr>
              <a:t>s</a:t>
            </a:r>
            <a:r>
              <a:rPr lang="en-US" sz="2400">
                <a:latin typeface="Calibri" panose="020F0502020204030204" pitchFamily="34" charset="0"/>
                <a:cs typeface="Calibri" panose="020F0502020204030204" pitchFamily="34" charset="0"/>
              </a:rPr>
              <a:t>(.) = medium  </a:t>
            </a:r>
          </a:p>
        </p:txBody>
      </p:sp>
      <p:sp>
        <p:nvSpPr>
          <p:cNvPr id="23" name="Oval 22">
            <a:extLst>
              <a:ext uri="{FF2B5EF4-FFF2-40B4-BE49-F238E27FC236}">
                <a16:creationId xmlns:a16="http://schemas.microsoft.com/office/drawing/2014/main" id="{732862B2-8B3A-7E4F-B5F5-108CC7A66324}"/>
              </a:ext>
            </a:extLst>
          </p:cNvPr>
          <p:cNvSpPr/>
          <p:nvPr/>
        </p:nvSpPr>
        <p:spPr bwMode="auto">
          <a:xfrm>
            <a:off x="917007" y="5305939"/>
            <a:ext cx="6750815" cy="1835314"/>
          </a:xfrm>
          <a:prstGeom prst="ellipse">
            <a:avLst/>
          </a:prstGeom>
          <a:noFill/>
          <a:ln w="9525" cap="flat" cmpd="sng" algn="ctr">
            <a:solidFill>
              <a:schemeClr val="accent1"/>
            </a:solidFill>
            <a:prstDash val="dash"/>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2"/>
              </a:solidFill>
              <a:effectLst/>
              <a:latin typeface="Calibri" panose="020F0502020204030204" pitchFamily="34" charset="0"/>
              <a:cs typeface="Calibri" panose="020F0502020204030204" pitchFamily="34" charset="0"/>
            </a:endParaRPr>
          </a:p>
        </p:txBody>
      </p:sp>
      <p:sp>
        <p:nvSpPr>
          <p:cNvPr id="24" name="Oval 23">
            <a:extLst>
              <a:ext uri="{FF2B5EF4-FFF2-40B4-BE49-F238E27FC236}">
                <a16:creationId xmlns:a16="http://schemas.microsoft.com/office/drawing/2014/main" id="{9B5D67A2-39C8-CB48-88EE-79C194908ED8}"/>
              </a:ext>
            </a:extLst>
          </p:cNvPr>
          <p:cNvSpPr/>
          <p:nvPr/>
        </p:nvSpPr>
        <p:spPr bwMode="auto">
          <a:xfrm>
            <a:off x="917008" y="2448644"/>
            <a:ext cx="6750815" cy="1835314"/>
          </a:xfrm>
          <a:prstGeom prst="ellipse">
            <a:avLst/>
          </a:prstGeom>
          <a:noFill/>
          <a:ln w="9525" cap="flat" cmpd="sng" algn="ctr">
            <a:solidFill>
              <a:schemeClr val="accent1"/>
            </a:solidFill>
            <a:prstDash val="dash"/>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2"/>
              </a:solidFill>
              <a:effectLst/>
              <a:latin typeface="Calibri" panose="020F0502020204030204" pitchFamily="34" charset="0"/>
              <a:cs typeface="Calibri" panose="020F0502020204030204" pitchFamily="34" charset="0"/>
            </a:endParaRPr>
          </a:p>
        </p:txBody>
      </p:sp>
      <p:cxnSp>
        <p:nvCxnSpPr>
          <p:cNvPr id="26" name="Straight Connector 25">
            <a:extLst>
              <a:ext uri="{FF2B5EF4-FFF2-40B4-BE49-F238E27FC236}">
                <a16:creationId xmlns:a16="http://schemas.microsoft.com/office/drawing/2014/main" id="{7A98EC95-FBFB-9343-8082-4A7604F4595E}"/>
              </a:ext>
            </a:extLst>
          </p:cNvPr>
          <p:cNvCxnSpPr/>
          <p:nvPr/>
        </p:nvCxnSpPr>
        <p:spPr bwMode="auto">
          <a:xfrm flipV="1">
            <a:off x="5150929" y="3050732"/>
            <a:ext cx="1568057" cy="75396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7" name="Straight Connector 26">
            <a:extLst>
              <a:ext uri="{FF2B5EF4-FFF2-40B4-BE49-F238E27FC236}">
                <a16:creationId xmlns:a16="http://schemas.microsoft.com/office/drawing/2014/main" id="{14455EE9-11C2-4E4C-B2FB-7B1CA3049F8D}"/>
              </a:ext>
            </a:extLst>
          </p:cNvPr>
          <p:cNvCxnSpPr>
            <a:cxnSpLocks/>
          </p:cNvCxnSpPr>
          <p:nvPr/>
        </p:nvCxnSpPr>
        <p:spPr bwMode="auto">
          <a:xfrm flipH="1" flipV="1">
            <a:off x="5191133" y="3111275"/>
            <a:ext cx="1568057" cy="753968"/>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28" name="TextBox 27">
            <a:extLst>
              <a:ext uri="{FF2B5EF4-FFF2-40B4-BE49-F238E27FC236}">
                <a16:creationId xmlns:a16="http://schemas.microsoft.com/office/drawing/2014/main" id="{EA4F2DA9-C68B-A24D-96CA-E98406172FA7}"/>
              </a:ext>
            </a:extLst>
          </p:cNvPr>
          <p:cNvSpPr txBox="1"/>
          <p:nvPr/>
        </p:nvSpPr>
        <p:spPr>
          <a:xfrm>
            <a:off x="5175912" y="2733836"/>
            <a:ext cx="1480470" cy="323165"/>
          </a:xfrm>
          <a:prstGeom prst="rect">
            <a:avLst/>
          </a:prstGeom>
          <a:noFill/>
        </p:spPr>
        <p:txBody>
          <a:bodyPr wrap="none" rtlCol="0">
            <a:spAutoFit/>
          </a:bodyPr>
          <a:lstStyle/>
          <a:p>
            <a:r>
              <a:rPr lang="en-US">
                <a:latin typeface="Calibri" panose="020F0502020204030204" pitchFamily="34" charset="0"/>
                <a:cs typeface="Calibri" panose="020F0502020204030204" pitchFamily="34" charset="0"/>
              </a:rPr>
              <a:t>Competing node</a:t>
            </a:r>
          </a:p>
        </p:txBody>
      </p:sp>
      <p:cxnSp>
        <p:nvCxnSpPr>
          <p:cNvPr id="29" name="Straight Connector 28">
            <a:extLst>
              <a:ext uri="{FF2B5EF4-FFF2-40B4-BE49-F238E27FC236}">
                <a16:creationId xmlns:a16="http://schemas.microsoft.com/office/drawing/2014/main" id="{AFC8A9A2-9515-B941-AC6E-0E7012AE7F32}"/>
              </a:ext>
            </a:extLst>
          </p:cNvPr>
          <p:cNvCxnSpPr/>
          <p:nvPr/>
        </p:nvCxnSpPr>
        <p:spPr bwMode="auto">
          <a:xfrm flipV="1">
            <a:off x="5198551" y="5799575"/>
            <a:ext cx="1568057" cy="75396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0" name="Straight Connector 29">
            <a:extLst>
              <a:ext uri="{FF2B5EF4-FFF2-40B4-BE49-F238E27FC236}">
                <a16:creationId xmlns:a16="http://schemas.microsoft.com/office/drawing/2014/main" id="{477739AC-0353-2A44-81B4-CA5F230289FF}"/>
              </a:ext>
            </a:extLst>
          </p:cNvPr>
          <p:cNvCxnSpPr>
            <a:cxnSpLocks/>
          </p:cNvCxnSpPr>
          <p:nvPr/>
        </p:nvCxnSpPr>
        <p:spPr bwMode="auto">
          <a:xfrm flipH="1" flipV="1">
            <a:off x="5238755" y="5860118"/>
            <a:ext cx="1568057" cy="753968"/>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31" name="TextBox 30">
            <a:extLst>
              <a:ext uri="{FF2B5EF4-FFF2-40B4-BE49-F238E27FC236}">
                <a16:creationId xmlns:a16="http://schemas.microsoft.com/office/drawing/2014/main" id="{BF887C97-CF62-5848-B12E-493C97F4A183}"/>
              </a:ext>
            </a:extLst>
          </p:cNvPr>
          <p:cNvSpPr txBox="1"/>
          <p:nvPr/>
        </p:nvSpPr>
        <p:spPr>
          <a:xfrm>
            <a:off x="5071080" y="6656936"/>
            <a:ext cx="1677640" cy="323165"/>
          </a:xfrm>
          <a:prstGeom prst="rect">
            <a:avLst/>
          </a:prstGeom>
          <a:noFill/>
        </p:spPr>
        <p:txBody>
          <a:bodyPr wrap="none" rtlCol="0">
            <a:spAutoFit/>
          </a:bodyPr>
          <a:lstStyle/>
          <a:p>
            <a:r>
              <a:rPr lang="en-US">
                <a:latin typeface="Calibri" panose="020F0502020204030204" pitchFamily="34" charset="0"/>
                <a:cs typeface="Calibri" panose="020F0502020204030204" pitchFamily="34" charset="0"/>
              </a:rPr>
              <a:t>Lower contribution</a:t>
            </a:r>
          </a:p>
        </p:txBody>
      </p:sp>
    </p:spTree>
    <p:extLst>
      <p:ext uri="{BB962C8B-B14F-4D97-AF65-F5344CB8AC3E}">
        <p14:creationId xmlns:p14="http://schemas.microsoft.com/office/powerpoint/2010/main" val="9534687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B60E0-A0DF-AA4E-A99D-A01EA11014B1}"/>
              </a:ext>
            </a:extLst>
          </p:cNvPr>
          <p:cNvSpPr>
            <a:spLocks noGrp="1"/>
          </p:cNvSpPr>
          <p:nvPr>
            <p:ph type="title"/>
          </p:nvPr>
        </p:nvSpPr>
        <p:spPr/>
        <p:txBody>
          <a:bodyPr/>
          <a:lstStyle/>
          <a:p>
            <a:r>
              <a:rPr lang="en-US" dirty="0"/>
              <a:t>Scoring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360708-C8D2-B241-9957-3D94C121BB94}"/>
                  </a:ext>
                </a:extLst>
              </p:cNvPr>
              <p:cNvSpPr>
                <a:spLocks noGrp="1"/>
              </p:cNvSpPr>
              <p:nvPr>
                <p:ph idx="1"/>
              </p:nvPr>
            </p:nvSpPr>
            <p:spPr/>
            <p:txBody>
              <a:bodyPr/>
              <a:lstStyle/>
              <a:p>
                <a:r>
                  <a:rPr lang="en-US" dirty="0"/>
                  <a:t>Finding the concept candidate linked to a mention </a:t>
                </a:r>
                <a14:m>
                  <m:oMath xmlns:m="http://schemas.openxmlformats.org/officeDocument/2006/math">
                    <m:r>
                      <a:rPr lang="fr-CH" i="1">
                        <a:latin typeface="Cambria Math" panose="02040503050406030204" pitchFamily="18" charset="0"/>
                      </a:rPr>
                      <m:t>𝑚</m:t>
                    </m:r>
                  </m:oMath>
                </a14:m>
                <a:r>
                  <a:rPr lang="en-US" dirty="0"/>
                  <a:t> that is most likely to be valid</a:t>
                </a:r>
              </a:p>
              <a:p>
                <a:pPr marL="514350" indent="-514350">
                  <a:buFont typeface="+mj-lt"/>
                  <a:buAutoNum type="arabicPeriod"/>
                </a:pPr>
                <a:r>
                  <a:rPr lang="en-US" dirty="0"/>
                  <a:t>For a concept candidates </a:t>
                </a:r>
                <a14:m>
                  <m:oMath xmlns:m="http://schemas.openxmlformats.org/officeDocument/2006/math">
                    <m:r>
                      <a:rPr lang="fr-CH" i="1">
                        <a:latin typeface="Cambria Math" panose="02040503050406030204" pitchFamily="18" charset="0"/>
                      </a:rPr>
                      <m:t>𝑐</m:t>
                    </m:r>
                    <m:r>
                      <a:rPr lang="fr-CH" i="1">
                        <a:latin typeface="Cambria Math" panose="02040503050406030204" pitchFamily="18" charset="0"/>
                      </a:rPr>
                      <m:t> </m:t>
                    </m:r>
                  </m:oMath>
                </a14:m>
                <a:r>
                  <a:rPr lang="en-US" dirty="0"/>
                  <a:t>compute total support received from contributing nodes </a:t>
                </a:r>
                <a14:m>
                  <m:oMath xmlns:m="http://schemas.openxmlformats.org/officeDocument/2006/math">
                    <m:r>
                      <a:rPr lang="fr-CH" i="1">
                        <a:latin typeface="Cambria Math" panose="02040503050406030204" pitchFamily="18" charset="0"/>
                      </a:rPr>
                      <m:t>𝑠</m:t>
                    </m:r>
                  </m:oMath>
                </a14:m>
                <a:br>
                  <a:rPr lang="en-US" dirty="0"/>
                </a:br>
                <a:endParaRPr lang="en-US" dirty="0"/>
              </a:p>
              <a:p>
                <a:pPr marL="565564" lvl="1" indent="0">
                  <a:buNone/>
                </a:pPr>
                <a14:m>
                  <m:oMathPara xmlns:m="http://schemas.openxmlformats.org/officeDocument/2006/math">
                    <m:oMathParaPr>
                      <m:jc m:val="center"/>
                    </m:oMathParaPr>
                    <m:oMath xmlns:m="http://schemas.openxmlformats.org/officeDocument/2006/math">
                      <m:r>
                        <a:rPr lang="fr-CH" i="1">
                          <a:latin typeface="Cambria Math" panose="02040503050406030204" pitchFamily="18" charset="0"/>
                        </a:rPr>
                        <m:t>𝑒</m:t>
                      </m:r>
                      <m:r>
                        <a:rPr lang="fr-CH" i="1">
                          <a:latin typeface="Cambria Math" panose="02040503050406030204" pitchFamily="18" charset="0"/>
                        </a:rPr>
                        <m:t>=</m:t>
                      </m:r>
                      <m:d>
                        <m:dPr>
                          <m:ctrlPr>
                            <a:rPr lang="fr-CH" i="1">
                              <a:latin typeface="Cambria Math" panose="02040503050406030204" pitchFamily="18" charset="0"/>
                            </a:rPr>
                          </m:ctrlPr>
                        </m:dPr>
                        <m:e>
                          <m:r>
                            <a:rPr lang="fr-CH" i="1">
                              <a:latin typeface="Cambria Math" panose="02040503050406030204" pitchFamily="18" charset="0"/>
                            </a:rPr>
                            <m:t>𝑐</m:t>
                          </m:r>
                          <m:r>
                            <a:rPr lang="fr-CH" i="1">
                              <a:latin typeface="Cambria Math" panose="02040503050406030204" pitchFamily="18" charset="0"/>
                            </a:rPr>
                            <m:t>,</m:t>
                          </m:r>
                          <m:r>
                            <a:rPr lang="fr-CH" i="1">
                              <a:latin typeface="Cambria Math" panose="02040503050406030204" pitchFamily="18" charset="0"/>
                            </a:rPr>
                            <m:t>𝑚</m:t>
                          </m:r>
                        </m:e>
                      </m:d>
                      <m:r>
                        <a:rPr lang="fr-CH" i="1">
                          <a:latin typeface="Cambria Math" panose="02040503050406030204" pitchFamily="18" charset="0"/>
                        </a:rPr>
                        <m:t>, </m:t>
                      </m:r>
                      <m:r>
                        <a:rPr lang="fr-CH" i="1">
                          <a:latin typeface="Cambria Math" panose="02040503050406030204" pitchFamily="18" charset="0"/>
                        </a:rPr>
                        <m:t>𝑠</m:t>
                      </m:r>
                      <m:r>
                        <a:rPr lang="fr-CH" i="1">
                          <a:latin typeface="Cambria Math" panose="02040503050406030204" pitchFamily="18" charset="0"/>
                        </a:rPr>
                        <m:t>=(</m:t>
                      </m:r>
                      <m:sSup>
                        <m:sSupPr>
                          <m:ctrlPr>
                            <a:rPr lang="fr-CH" i="1">
                              <a:latin typeface="Cambria Math" panose="02040503050406030204" pitchFamily="18" charset="0"/>
                            </a:rPr>
                          </m:ctrlPr>
                        </m:sSupPr>
                        <m:e>
                          <m:r>
                            <a:rPr lang="fr-CH" i="1">
                              <a:latin typeface="Cambria Math" panose="02040503050406030204" pitchFamily="18" charset="0"/>
                            </a:rPr>
                            <m:t>𝑐</m:t>
                          </m:r>
                        </m:e>
                        <m:sup>
                          <m:r>
                            <a:rPr lang="fr-CH" i="1">
                              <a:latin typeface="Cambria Math" panose="02040503050406030204" pitchFamily="18" charset="0"/>
                            </a:rPr>
                            <m:t>′</m:t>
                          </m:r>
                        </m:sup>
                      </m:sSup>
                      <m:r>
                        <a:rPr lang="fr-CH" i="1">
                          <a:latin typeface="Cambria Math" panose="02040503050406030204" pitchFamily="18" charset="0"/>
                        </a:rPr>
                        <m:t>,</m:t>
                      </m:r>
                      <m:sSup>
                        <m:sSupPr>
                          <m:ctrlPr>
                            <a:rPr lang="fr-CH" i="1">
                              <a:latin typeface="Cambria Math" panose="02040503050406030204" pitchFamily="18" charset="0"/>
                            </a:rPr>
                          </m:ctrlPr>
                        </m:sSupPr>
                        <m:e>
                          <m:r>
                            <a:rPr lang="fr-CH" i="1">
                              <a:latin typeface="Cambria Math" panose="02040503050406030204" pitchFamily="18" charset="0"/>
                            </a:rPr>
                            <m:t>𝑚</m:t>
                          </m:r>
                        </m:e>
                        <m:sup>
                          <m:r>
                            <a:rPr lang="fr-CH" i="1">
                              <a:latin typeface="Cambria Math" panose="02040503050406030204" pitchFamily="18" charset="0"/>
                            </a:rPr>
                            <m:t>′</m:t>
                          </m:r>
                        </m:sup>
                      </m:sSup>
                      <m:r>
                        <a:rPr lang="fr-CH" i="1">
                          <a:latin typeface="Cambria Math" panose="02040503050406030204" pitchFamily="18" charset="0"/>
                        </a:rPr>
                        <m:t>)</m:t>
                      </m:r>
                    </m:oMath>
                  </m:oMathPara>
                </a14:m>
                <a:endParaRPr lang="en-US" dirty="0"/>
              </a:p>
              <a:p>
                <a:pPr marL="565564" lvl="1" indent="0">
                  <a:buNone/>
                </a:pPr>
                <a14:m>
                  <m:oMathPara xmlns:m="http://schemas.openxmlformats.org/officeDocument/2006/math">
                    <m:oMathParaPr>
                      <m:jc m:val="centerGroup"/>
                    </m:oMathParaPr>
                    <m:oMath xmlns:m="http://schemas.openxmlformats.org/officeDocument/2006/math">
                      <m:r>
                        <a:rPr lang="fr-CH" b="0" i="1">
                          <a:latin typeface="Cambria Math" panose="02040503050406030204" pitchFamily="18" charset="0"/>
                        </a:rPr>
                        <m:t>𝑠𝑐𝑜𝑟𝑒</m:t>
                      </m:r>
                      <m:r>
                        <a:rPr lang="fr-CH" b="0" i="1">
                          <a:latin typeface="Cambria Math" panose="02040503050406030204" pitchFamily="18" charset="0"/>
                        </a:rPr>
                        <m:t>(</m:t>
                      </m:r>
                      <m:r>
                        <a:rPr lang="fr-CH" b="0" i="1">
                          <a:latin typeface="Cambria Math" panose="02040503050406030204" pitchFamily="18" charset="0"/>
                        </a:rPr>
                        <m:t>𝑒</m:t>
                      </m:r>
                      <m:r>
                        <a:rPr lang="fr-CH" b="0" i="1">
                          <a:latin typeface="Cambria Math" panose="02040503050406030204" pitchFamily="18" charset="0"/>
                        </a:rPr>
                        <m:t>)=</m:t>
                      </m:r>
                      <m:nary>
                        <m:naryPr>
                          <m:chr m:val="∑"/>
                          <m:supHide m:val="on"/>
                          <m:ctrlPr>
                            <a:rPr lang="fr-CH" b="0" i="1">
                              <a:latin typeface="Cambria Math" panose="02040503050406030204" pitchFamily="18" charset="0"/>
                            </a:rPr>
                          </m:ctrlPr>
                        </m:naryPr>
                        <m:sub>
                          <m:r>
                            <m:rPr>
                              <m:brk m:alnAt="7"/>
                            </m:rPr>
                            <a:rPr lang="fr-CH" b="0" i="1">
                              <a:latin typeface="Cambria Math" panose="02040503050406030204" pitchFamily="18" charset="0"/>
                            </a:rPr>
                            <m:t>𝑠</m:t>
                          </m:r>
                          <m:r>
                            <a:rPr lang="fr-CH" b="0" i="1">
                              <a:latin typeface="Cambria Math" panose="02040503050406030204" pitchFamily="18" charset="0"/>
                            </a:rPr>
                            <m:t> ∈</m:t>
                          </m:r>
                          <m:sSub>
                            <m:sSubPr>
                              <m:ctrlPr>
                                <a:rPr lang="fr-CH" b="0" i="1">
                                  <a:latin typeface="Cambria Math" panose="02040503050406030204" pitchFamily="18" charset="0"/>
                                  <a:ea typeface="Cambria Math" panose="02040503050406030204" pitchFamily="18" charset="0"/>
                                </a:rPr>
                              </m:ctrlPr>
                            </m:sSubPr>
                            <m:e>
                              <m:r>
                                <m:rPr>
                                  <m:brk m:alnAt="7"/>
                                </m:rPr>
                                <a:rPr lang="fr-CH" i="1">
                                  <a:latin typeface="Cambria Math" panose="02040503050406030204" pitchFamily="18" charset="0"/>
                                  <a:ea typeface="Cambria Math" panose="02040503050406030204" pitchFamily="18" charset="0"/>
                                </a:rPr>
                                <m:t>𝐶</m:t>
                              </m:r>
                              <m:r>
                                <a:rPr lang="fr-CH" i="1">
                                  <a:latin typeface="Cambria Math" panose="02040503050406030204" pitchFamily="18" charset="0"/>
                                  <a:ea typeface="Cambria Math" panose="02040503050406030204" pitchFamily="18" charset="0"/>
                                </a:rPr>
                                <m:t>𝑜𝑛𝑡𝑟𝑖𝑏𝑢𝑡𝑜𝑟𝑠</m:t>
                              </m:r>
                            </m:e>
                            <m:sub>
                              <m:r>
                                <a:rPr lang="fr-CH" b="0" i="1">
                                  <a:latin typeface="Cambria Math" panose="02040503050406030204" pitchFamily="18" charset="0"/>
                                  <a:ea typeface="Cambria Math" panose="02040503050406030204" pitchFamily="18" charset="0"/>
                                </a:rPr>
                                <m:t>𝑒</m:t>
                              </m:r>
                            </m:sub>
                          </m:sSub>
                        </m:sub>
                        <m:sup/>
                        <m:e>
                          <m:sSub>
                            <m:sSubPr>
                              <m:ctrlPr>
                                <a:rPr lang="fr-CH" b="0" i="1">
                                  <a:latin typeface="Cambria Math" panose="02040503050406030204" pitchFamily="18" charset="0"/>
                                </a:rPr>
                              </m:ctrlPr>
                            </m:sSubPr>
                            <m:e>
                              <m:r>
                                <a:rPr lang="fr-CH" b="0" i="1">
                                  <a:latin typeface="Cambria Math" panose="02040503050406030204" pitchFamily="18" charset="0"/>
                                </a:rPr>
                                <m:t>𝑃𝑃𝑅</m:t>
                              </m:r>
                            </m:e>
                            <m:sub>
                              <m:r>
                                <a:rPr lang="fr-CH" b="0" i="1">
                                  <a:latin typeface="Cambria Math" panose="02040503050406030204" pitchFamily="18" charset="0"/>
                                </a:rPr>
                                <m:t>𝑠</m:t>
                              </m:r>
                            </m:sub>
                          </m:sSub>
                          <m:r>
                            <a:rPr lang="fr-CH" b="0" i="1">
                              <a:latin typeface="Cambria Math" panose="02040503050406030204" pitchFamily="18" charset="0"/>
                            </a:rPr>
                            <m:t>(</m:t>
                          </m:r>
                          <m:r>
                            <a:rPr lang="fr-CH" b="0" i="1">
                              <a:latin typeface="Cambria Math" panose="02040503050406030204" pitchFamily="18" charset="0"/>
                            </a:rPr>
                            <m:t>𝑒</m:t>
                          </m:r>
                          <m:r>
                            <a:rPr lang="fr-CH" b="0" i="1">
                              <a:latin typeface="Cambria Math" panose="02040503050406030204" pitchFamily="18" charset="0"/>
                            </a:rPr>
                            <m:t>)</m:t>
                          </m:r>
                        </m:e>
                      </m:nary>
                    </m:oMath>
                  </m:oMathPara>
                </a14:m>
                <a:endParaRPr lang="fr-CH" b="0" dirty="0"/>
              </a:p>
              <a:p>
                <a:endParaRPr lang="en-US" dirty="0"/>
              </a:p>
              <a:p>
                <a:pPr marL="514350" indent="-514350">
                  <a:buFont typeface="+mj-lt"/>
                  <a:buAutoNum type="arabicPeriod" startAt="2"/>
                </a:pPr>
                <a:r>
                  <a:rPr lang="en-US" dirty="0"/>
                  <a:t>Select the candidate with highest score</a:t>
                </a:r>
              </a:p>
              <a:p>
                <a:pPr marL="457200" indent="-457200">
                  <a:buFontTx/>
                  <a:buChar char="-"/>
                </a:pPr>
                <a:endParaRPr lang="en-US" dirty="0"/>
              </a:p>
            </p:txBody>
          </p:sp>
        </mc:Choice>
        <mc:Fallback xmlns="">
          <p:sp>
            <p:nvSpPr>
              <p:cNvPr id="3" name="Content Placeholder 2">
                <a:extLst>
                  <a:ext uri="{FF2B5EF4-FFF2-40B4-BE49-F238E27FC236}">
                    <a16:creationId xmlns:a16="http://schemas.microsoft.com/office/drawing/2014/main" id="{16360708-C8D2-B241-9957-3D94C121BB94}"/>
                  </a:ext>
                </a:extLst>
              </p:cNvPr>
              <p:cNvSpPr>
                <a:spLocks noGrp="1" noRot="1" noChangeAspect="1" noMove="1" noResize="1" noEditPoints="1" noAdjustHandles="1" noChangeArrowheads="1" noChangeShapeType="1" noTextEdit="1"/>
              </p:cNvSpPr>
              <p:nvPr>
                <p:ph idx="1"/>
              </p:nvPr>
            </p:nvSpPr>
            <p:spPr>
              <a:blipFill>
                <a:blip r:embed="rId3"/>
                <a:stretch>
                  <a:fillRect l="-1529" t="-1307" r="-941" b="-15251"/>
                </a:stretch>
              </a:blipFill>
            </p:spPr>
            <p:txBody>
              <a:bodyPr/>
              <a:lstStyle/>
              <a:p>
                <a:r>
                  <a:rPr lang="en-CH">
                    <a:noFill/>
                  </a:rPr>
                  <a:t> </a:t>
                </a:r>
              </a:p>
            </p:txBody>
          </p:sp>
        </mc:Fallback>
      </mc:AlternateContent>
      <p:sp>
        <p:nvSpPr>
          <p:cNvPr id="4" name="Footer Placeholder 3">
            <a:extLst>
              <a:ext uri="{FF2B5EF4-FFF2-40B4-BE49-F238E27FC236}">
                <a16:creationId xmlns:a16="http://schemas.microsoft.com/office/drawing/2014/main" id="{13E2126B-FBEB-DE4E-B436-C8EAEA62E66F}"/>
              </a:ext>
            </a:extLst>
          </p:cNvPr>
          <p:cNvSpPr>
            <a:spLocks noGrp="1"/>
          </p:cNvSpPr>
          <p:nvPr>
            <p:ph type="ftr" sz="quarter" idx="10"/>
          </p:nvPr>
        </p:nvSpPr>
        <p:spPr/>
        <p:txBody>
          <a:bodyPr/>
          <a:lstStyle/>
          <a:p>
            <a:r>
              <a:rPr lang="fr-CH"/>
              <a:t>©2022, Karl Aberer, EPFL-IC, Laboratoire de systèmes d'informations répartis </a:t>
            </a:r>
            <a:endParaRPr lang="en-GB" dirty="0"/>
          </a:p>
        </p:txBody>
      </p:sp>
    </p:spTree>
    <p:extLst>
      <p:ext uri="{BB962C8B-B14F-4D97-AF65-F5344CB8AC3E}">
        <p14:creationId xmlns:p14="http://schemas.microsoft.com/office/powerpoint/2010/main" val="13065679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EA4C0C-4E86-4F48-A31A-652444E69B7A}"/>
              </a:ext>
            </a:extLst>
          </p:cNvPr>
          <p:cNvSpPr>
            <a:spLocks noGrp="1"/>
          </p:cNvSpPr>
          <p:nvPr>
            <p:ph type="title"/>
          </p:nvPr>
        </p:nvSpPr>
        <p:spPr/>
        <p:txBody>
          <a:bodyPr/>
          <a:lstStyle/>
          <a:p>
            <a:r>
              <a:rPr lang="en-US"/>
              <a:t>Considering Popularity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873E3B1-9C4F-CE4A-B60C-1E0C6D3A34DC}"/>
                  </a:ext>
                </a:extLst>
              </p:cNvPr>
              <p:cNvSpPr>
                <a:spLocks noGrp="1"/>
              </p:cNvSpPr>
              <p:nvPr>
                <p:ph idx="1"/>
              </p:nvPr>
            </p:nvSpPr>
            <p:spPr/>
            <p:txBody>
              <a:bodyPr/>
              <a:lstStyle/>
              <a:p>
                <a:r>
                  <a:rPr lang="en-US" dirty="0"/>
                  <a:t>The method can furthermore consider popularity measures for nodes, e.g., it’s degree</a:t>
                </a:r>
              </a:p>
              <a:p>
                <a:pPr marL="457200" indent="-457200">
                  <a:buFont typeface="Arial" panose="020B0604020202020204" pitchFamily="34" charset="0"/>
                  <a:buChar char="•"/>
                </a:pPr>
                <a:r>
                  <a:rPr lang="en-US" dirty="0"/>
                  <a:t>If information is insufficient, favor popular nodes</a:t>
                </a:r>
              </a:p>
              <a:p>
                <a:pPr marL="457200" indent="-457200">
                  <a:buFont typeface="Arial" panose="020B0604020202020204" pitchFamily="34" charset="0"/>
                  <a:buChar char="•"/>
                </a:pPr>
                <a:endParaRPr lang="en-US" dirty="0"/>
              </a:p>
              <a:p>
                <a:endParaRPr lang="fr-CH" sz="28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fr-CH" sz="3200" b="0" i="1">
                          <a:latin typeface="Cambria Math" panose="02040503050406030204" pitchFamily="18" charset="0"/>
                        </a:rPr>
                        <m:t>𝑠𝑐𝑜𝑟𝑒</m:t>
                      </m:r>
                      <m:d>
                        <m:dPr>
                          <m:ctrlPr>
                            <a:rPr lang="fr-CH" sz="3200" b="0" i="1">
                              <a:latin typeface="Cambria Math" panose="02040503050406030204" pitchFamily="18" charset="0"/>
                            </a:rPr>
                          </m:ctrlPr>
                        </m:dPr>
                        <m:e>
                          <m:r>
                            <a:rPr lang="fr-CH" sz="3200" b="0" i="1">
                              <a:latin typeface="Cambria Math" panose="02040503050406030204" pitchFamily="18" charset="0"/>
                            </a:rPr>
                            <m:t>𝑒</m:t>
                          </m:r>
                        </m:e>
                      </m:d>
                      <m:r>
                        <a:rPr lang="fr-CH" sz="3200" b="0" i="1">
                          <a:latin typeface="Cambria Math" panose="02040503050406030204" pitchFamily="18" charset="0"/>
                        </a:rPr>
                        <m:t>=</m:t>
                      </m:r>
                    </m:oMath>
                  </m:oMathPara>
                </a14:m>
                <a:br>
                  <a:rPr lang="fr-CH" sz="3200" b="0" i="1" dirty="0">
                    <a:latin typeface="Cambria Math" panose="02040503050406030204" pitchFamily="18" charset="0"/>
                  </a:rPr>
                </a:br>
                <a:r>
                  <a:rPr lang="fr-CH" sz="3200" b="0" i="1" dirty="0">
                    <a:latin typeface="Cambria Math" panose="02040503050406030204" pitchFamily="18" charset="0"/>
                  </a:rPr>
                  <a:t>	</a:t>
                </a:r>
                <a14:m>
                  <m:oMath xmlns:m="http://schemas.openxmlformats.org/officeDocument/2006/math">
                    <m:nary>
                      <m:naryPr>
                        <m:chr m:val="∑"/>
                        <m:supHide m:val="on"/>
                        <m:ctrlPr>
                          <a:rPr lang="fr-CH" sz="3200" i="1">
                            <a:latin typeface="Cambria Math" panose="02040503050406030204" pitchFamily="18" charset="0"/>
                          </a:rPr>
                        </m:ctrlPr>
                      </m:naryPr>
                      <m:sub>
                        <m:r>
                          <m:rPr>
                            <m:brk m:alnAt="7"/>
                          </m:rPr>
                          <a:rPr lang="fr-CH" sz="3200" i="1">
                            <a:latin typeface="Cambria Math" panose="02040503050406030204" pitchFamily="18" charset="0"/>
                          </a:rPr>
                          <m:t>𝑠</m:t>
                        </m:r>
                        <m:r>
                          <a:rPr lang="fr-CH" sz="3200" i="1">
                            <a:latin typeface="Cambria Math" panose="02040503050406030204" pitchFamily="18" charset="0"/>
                          </a:rPr>
                          <m:t> ∈</m:t>
                        </m:r>
                        <m:sSub>
                          <m:sSubPr>
                            <m:ctrlPr>
                              <a:rPr lang="fr-CH" sz="3200" i="1">
                                <a:latin typeface="Cambria Math" panose="02040503050406030204" pitchFamily="18" charset="0"/>
                                <a:ea typeface="Cambria Math" panose="02040503050406030204" pitchFamily="18" charset="0"/>
                              </a:rPr>
                            </m:ctrlPr>
                          </m:sSubPr>
                          <m:e>
                            <m:r>
                              <m:rPr>
                                <m:brk m:alnAt="7"/>
                              </m:rPr>
                              <a:rPr lang="fr-CH" sz="3200" i="1">
                                <a:latin typeface="Cambria Math" panose="02040503050406030204" pitchFamily="18" charset="0"/>
                                <a:ea typeface="Cambria Math" panose="02040503050406030204" pitchFamily="18" charset="0"/>
                              </a:rPr>
                              <m:t>𝐶</m:t>
                            </m:r>
                            <m:r>
                              <a:rPr lang="fr-CH" sz="3200" i="1">
                                <a:latin typeface="Cambria Math" panose="02040503050406030204" pitchFamily="18" charset="0"/>
                                <a:ea typeface="Cambria Math" panose="02040503050406030204" pitchFamily="18" charset="0"/>
                              </a:rPr>
                              <m:t>𝑜𝑛𝑡𝑟𝑖𝑏𝑢𝑡𝑜𝑟𝑠</m:t>
                            </m:r>
                          </m:e>
                          <m:sub>
                            <m:r>
                              <a:rPr lang="fr-CH" sz="3200" i="1">
                                <a:latin typeface="Cambria Math" panose="02040503050406030204" pitchFamily="18" charset="0"/>
                                <a:ea typeface="Cambria Math" panose="02040503050406030204" pitchFamily="18" charset="0"/>
                              </a:rPr>
                              <m:t>𝑒</m:t>
                            </m:r>
                          </m:sub>
                        </m:sSub>
                      </m:sub>
                      <m:sup/>
                      <m:e>
                        <m:sSub>
                          <m:sSubPr>
                            <m:ctrlPr>
                              <a:rPr lang="fr-CH" sz="3200" i="1">
                                <a:latin typeface="Cambria Math" panose="02040503050406030204" pitchFamily="18" charset="0"/>
                              </a:rPr>
                            </m:ctrlPr>
                          </m:sSubPr>
                          <m:e>
                            <m:r>
                              <a:rPr lang="fr-CH" sz="3200" i="1">
                                <a:latin typeface="Cambria Math" panose="02040503050406030204" pitchFamily="18" charset="0"/>
                              </a:rPr>
                              <m:t>𝑃𝑃𝑅</m:t>
                            </m:r>
                          </m:e>
                          <m:sub>
                            <m:r>
                              <a:rPr lang="fr-CH" sz="3200" i="1">
                                <a:latin typeface="Cambria Math" panose="02040503050406030204" pitchFamily="18" charset="0"/>
                              </a:rPr>
                              <m:t>𝑠</m:t>
                            </m:r>
                          </m:sub>
                        </m:sSub>
                        <m:d>
                          <m:dPr>
                            <m:ctrlPr>
                              <a:rPr lang="fr-CH" sz="3200" i="1">
                                <a:latin typeface="Cambria Math" panose="02040503050406030204" pitchFamily="18" charset="0"/>
                              </a:rPr>
                            </m:ctrlPr>
                          </m:dPr>
                          <m:e>
                            <m:r>
                              <a:rPr lang="fr-CH" sz="3200" i="1">
                                <a:latin typeface="Cambria Math" panose="02040503050406030204" pitchFamily="18" charset="0"/>
                              </a:rPr>
                              <m:t>𝑒</m:t>
                            </m:r>
                          </m:e>
                        </m:d>
                        <m:r>
                          <a:rPr lang="fr-CH" sz="3200" b="0" i="1">
                            <a:latin typeface="Cambria Math" panose="02040503050406030204" pitchFamily="18" charset="0"/>
                          </a:rPr>
                          <m:t>𝑝𝑜𝑝</m:t>
                        </m:r>
                        <m:d>
                          <m:dPr>
                            <m:ctrlPr>
                              <a:rPr lang="fr-CH" sz="3200" i="1">
                                <a:latin typeface="Cambria Math" panose="02040503050406030204" pitchFamily="18" charset="0"/>
                              </a:rPr>
                            </m:ctrlPr>
                          </m:dPr>
                          <m:e>
                            <m:r>
                              <a:rPr lang="fr-CH" sz="3200" i="1">
                                <a:latin typeface="Cambria Math" panose="02040503050406030204" pitchFamily="18" charset="0"/>
                              </a:rPr>
                              <m:t>𝑠</m:t>
                            </m:r>
                          </m:e>
                        </m:d>
                      </m:e>
                    </m:nary>
                    <m:r>
                      <a:rPr lang="fr-CH" sz="3200" b="0" i="1">
                        <a:latin typeface="Cambria Math" panose="02040503050406030204" pitchFamily="18" charset="0"/>
                      </a:rPr>
                      <m:t>+</m:t>
                    </m:r>
                    <m:sSub>
                      <m:sSubPr>
                        <m:ctrlPr>
                          <a:rPr lang="fr-CH" sz="3200" b="0" i="1">
                            <a:latin typeface="Cambria Math" panose="02040503050406030204" pitchFamily="18" charset="0"/>
                          </a:rPr>
                        </m:ctrlPr>
                      </m:sSubPr>
                      <m:e>
                        <m:r>
                          <a:rPr lang="fr-CH" sz="3200" b="0" i="1">
                            <a:latin typeface="Cambria Math" panose="02040503050406030204" pitchFamily="18" charset="0"/>
                          </a:rPr>
                          <m:t>𝑃𝑃𝑅</m:t>
                        </m:r>
                      </m:e>
                      <m:sub>
                        <m:r>
                          <a:rPr lang="fr-CH" sz="3200" b="0" i="1">
                            <a:latin typeface="Cambria Math" panose="02040503050406030204" pitchFamily="18" charset="0"/>
                          </a:rPr>
                          <m:t>𝑎𝑣𝑔</m:t>
                        </m:r>
                      </m:sub>
                    </m:sSub>
                    <m:r>
                      <a:rPr lang="fr-CH" sz="3200" b="0" i="1">
                        <a:latin typeface="Cambria Math" panose="02040503050406030204" pitchFamily="18" charset="0"/>
                      </a:rPr>
                      <m:t>𝑝𝑜𝑝</m:t>
                    </m:r>
                    <m:r>
                      <a:rPr lang="fr-CH" sz="3200" b="0" i="1">
                        <a:latin typeface="Cambria Math" panose="02040503050406030204" pitchFamily="18" charset="0"/>
                      </a:rPr>
                      <m:t>(</m:t>
                    </m:r>
                    <m:r>
                      <a:rPr lang="fr-CH" sz="3200" b="0" i="1">
                        <a:latin typeface="Cambria Math" panose="02040503050406030204" pitchFamily="18" charset="0"/>
                      </a:rPr>
                      <m:t>𝑒</m:t>
                    </m:r>
                    <m:r>
                      <a:rPr lang="fr-CH" sz="3200" b="0" i="1">
                        <a:latin typeface="Cambria Math" panose="02040503050406030204" pitchFamily="18" charset="0"/>
                      </a:rPr>
                      <m:t>)</m:t>
                    </m:r>
                  </m:oMath>
                </a14:m>
                <a:endParaRPr lang="en-US" sz="3200" dirty="0"/>
              </a:p>
              <a:p>
                <a:endParaRPr lang="en-US" dirty="0"/>
              </a:p>
            </p:txBody>
          </p:sp>
        </mc:Choice>
        <mc:Fallback xmlns="">
          <p:sp>
            <p:nvSpPr>
              <p:cNvPr id="3" name="Content Placeholder 2">
                <a:extLst>
                  <a:ext uri="{FF2B5EF4-FFF2-40B4-BE49-F238E27FC236}">
                    <a16:creationId xmlns:a16="http://schemas.microsoft.com/office/drawing/2014/main" id="{B873E3B1-9C4F-CE4A-B60C-1E0C6D3A34DC}"/>
                  </a:ext>
                </a:extLst>
              </p:cNvPr>
              <p:cNvSpPr>
                <a:spLocks noGrp="1" noRot="1" noChangeAspect="1" noMove="1" noResize="1" noEditPoints="1" noAdjustHandles="1" noChangeArrowheads="1" noChangeShapeType="1" noTextEdit="1"/>
              </p:cNvSpPr>
              <p:nvPr>
                <p:ph idx="1"/>
              </p:nvPr>
            </p:nvSpPr>
            <p:spPr>
              <a:blipFill>
                <a:blip r:embed="rId3"/>
                <a:stretch>
                  <a:fillRect l="-1293" t="-1310"/>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CD8BEB17-53A3-434F-B2DB-5684770A6498}"/>
              </a:ext>
            </a:extLst>
          </p:cNvPr>
          <p:cNvSpPr>
            <a:spLocks noGrp="1"/>
          </p:cNvSpPr>
          <p:nvPr>
            <p:ph type="ftr" sz="quarter" idx="10"/>
          </p:nvPr>
        </p:nvSpPr>
        <p:spPr/>
        <p:txBody>
          <a:bodyPr/>
          <a:lstStyle/>
          <a:p>
            <a:r>
              <a:rPr lang="fr-CH"/>
              <a:t>©2022, Karl Aberer, EPFL-IC, Laboratoire de systèmes d'informations répartis </a:t>
            </a:r>
            <a:endParaRPr lang="en-GB" dirty="0"/>
          </a:p>
        </p:txBody>
      </p:sp>
      <p:sp>
        <p:nvSpPr>
          <p:cNvPr id="5" name="TextBox 4">
            <a:extLst>
              <a:ext uri="{FF2B5EF4-FFF2-40B4-BE49-F238E27FC236}">
                <a16:creationId xmlns:a16="http://schemas.microsoft.com/office/drawing/2014/main" id="{FB795782-AB27-0849-A376-D88424BD84E7}"/>
              </a:ext>
            </a:extLst>
          </p:cNvPr>
          <p:cNvSpPr txBox="1"/>
          <p:nvPr/>
        </p:nvSpPr>
        <p:spPr>
          <a:xfrm>
            <a:off x="1976841" y="5905028"/>
            <a:ext cx="3616311" cy="323165"/>
          </a:xfrm>
          <a:prstGeom prst="rect">
            <a:avLst/>
          </a:prstGeom>
          <a:noFill/>
        </p:spPr>
        <p:txBody>
          <a:bodyPr wrap="none" rtlCol="0">
            <a:spAutoFit/>
          </a:bodyPr>
          <a:lstStyle/>
          <a:p>
            <a:r>
              <a:rPr lang="en-US" dirty="0">
                <a:latin typeface="Calibri" panose="020F0502020204030204" pitchFamily="34" charset="0"/>
                <a:cs typeface="Calibri" panose="020F0502020204030204" pitchFamily="34" charset="0"/>
              </a:rPr>
              <a:t>Promotes contributions from popular nodes</a:t>
            </a:r>
          </a:p>
        </p:txBody>
      </p:sp>
      <p:sp>
        <p:nvSpPr>
          <p:cNvPr id="6" name="TextBox 5">
            <a:extLst>
              <a:ext uri="{FF2B5EF4-FFF2-40B4-BE49-F238E27FC236}">
                <a16:creationId xmlns:a16="http://schemas.microsoft.com/office/drawing/2014/main" id="{42E78851-975A-A24C-B322-1AB8522CB871}"/>
              </a:ext>
            </a:extLst>
          </p:cNvPr>
          <p:cNvSpPr txBox="1"/>
          <p:nvPr/>
        </p:nvSpPr>
        <p:spPr>
          <a:xfrm>
            <a:off x="7414693" y="5905028"/>
            <a:ext cx="2106346" cy="323165"/>
          </a:xfrm>
          <a:prstGeom prst="rect">
            <a:avLst/>
          </a:prstGeom>
          <a:noFill/>
        </p:spPr>
        <p:txBody>
          <a:bodyPr wrap="none" rtlCol="0">
            <a:spAutoFit/>
          </a:bodyPr>
          <a:lstStyle/>
          <a:p>
            <a:r>
              <a:rPr lang="en-US">
                <a:latin typeface="Calibri" panose="020F0502020204030204" pitchFamily="34" charset="0"/>
                <a:cs typeface="Calibri" panose="020F0502020204030204" pitchFamily="34" charset="0"/>
              </a:rPr>
              <a:t>Promotes popular nodes</a:t>
            </a:r>
          </a:p>
        </p:txBody>
      </p:sp>
    </p:spTree>
    <p:extLst>
      <p:ext uri="{BB962C8B-B14F-4D97-AF65-F5344CB8AC3E}">
        <p14:creationId xmlns:p14="http://schemas.microsoft.com/office/powerpoint/2010/main" val="2848058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5E432-F720-B149-8DE8-41FE5BB5C4A5}"/>
              </a:ext>
            </a:extLst>
          </p:cNvPr>
          <p:cNvSpPr>
            <a:spLocks noGrp="1"/>
          </p:cNvSpPr>
          <p:nvPr>
            <p:ph type="title"/>
          </p:nvPr>
        </p:nvSpPr>
        <p:spPr/>
        <p:txBody>
          <a:bodyPr/>
          <a:lstStyle/>
          <a:p>
            <a:r>
              <a:rPr lang="en-US"/>
              <a:t>Some Results</a:t>
            </a:r>
          </a:p>
        </p:txBody>
      </p:sp>
      <p:pic>
        <p:nvPicPr>
          <p:cNvPr id="6" name="Content Placeholder 5">
            <a:extLst>
              <a:ext uri="{FF2B5EF4-FFF2-40B4-BE49-F238E27FC236}">
                <a16:creationId xmlns:a16="http://schemas.microsoft.com/office/drawing/2014/main" id="{47175AAD-4E65-6044-AFFB-B347F215938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79514" y="3528764"/>
            <a:ext cx="10608804" cy="1512168"/>
          </a:xfrm>
        </p:spPr>
      </p:pic>
      <p:sp>
        <p:nvSpPr>
          <p:cNvPr id="4" name="Footer Placeholder 3">
            <a:extLst>
              <a:ext uri="{FF2B5EF4-FFF2-40B4-BE49-F238E27FC236}">
                <a16:creationId xmlns:a16="http://schemas.microsoft.com/office/drawing/2014/main" id="{C8B02A55-717E-0D4A-88E5-5A2AB0C8F2DB}"/>
              </a:ext>
            </a:extLst>
          </p:cNvPr>
          <p:cNvSpPr>
            <a:spLocks noGrp="1"/>
          </p:cNvSpPr>
          <p:nvPr>
            <p:ph type="ftr" sz="quarter" idx="10"/>
          </p:nvPr>
        </p:nvSpPr>
        <p:spPr/>
        <p:txBody>
          <a:bodyPr/>
          <a:lstStyle/>
          <a:p>
            <a:r>
              <a:rPr lang="fr-CH"/>
              <a:t>©2022, Karl Aberer, EPFL-IC, Laboratoire de systèmes d'informations répartis </a:t>
            </a:r>
            <a:endParaRPr lang="en-GB" dirty="0"/>
          </a:p>
        </p:txBody>
      </p:sp>
      <p:sp>
        <p:nvSpPr>
          <p:cNvPr id="7" name="TextBox 6">
            <a:extLst>
              <a:ext uri="{FF2B5EF4-FFF2-40B4-BE49-F238E27FC236}">
                <a16:creationId xmlns:a16="http://schemas.microsoft.com/office/drawing/2014/main" id="{3E9670B5-CD65-9B46-9180-AC08A385812B}"/>
              </a:ext>
            </a:extLst>
          </p:cNvPr>
          <p:cNvSpPr txBox="1"/>
          <p:nvPr/>
        </p:nvSpPr>
        <p:spPr>
          <a:xfrm>
            <a:off x="9659039" y="3367181"/>
            <a:ext cx="1388522" cy="307777"/>
          </a:xfrm>
          <a:prstGeom prst="rect">
            <a:avLst/>
          </a:prstGeom>
          <a:noFill/>
        </p:spPr>
        <p:txBody>
          <a:bodyPr wrap="none" rtlCol="0">
            <a:spAutoFit/>
          </a:bodyPr>
          <a:lstStyle/>
          <a:p>
            <a:r>
              <a:rPr lang="en-US" sz="1400">
                <a:latin typeface="Calibri" panose="020F0502020204030204" pitchFamily="34" charset="0"/>
                <a:cs typeface="Calibri" panose="020F0502020204030204" pitchFamily="34" charset="0"/>
              </a:rPr>
              <a:t>With popularity</a:t>
            </a:r>
          </a:p>
        </p:txBody>
      </p:sp>
      <p:sp>
        <p:nvSpPr>
          <p:cNvPr id="8" name="TextBox 7">
            <a:extLst>
              <a:ext uri="{FF2B5EF4-FFF2-40B4-BE49-F238E27FC236}">
                <a16:creationId xmlns:a16="http://schemas.microsoft.com/office/drawing/2014/main" id="{45D9CAFA-7383-E04B-BB7A-F85242D48A31}"/>
              </a:ext>
            </a:extLst>
          </p:cNvPr>
          <p:cNvSpPr txBox="1"/>
          <p:nvPr/>
        </p:nvSpPr>
        <p:spPr>
          <a:xfrm>
            <a:off x="8486851" y="2896102"/>
            <a:ext cx="1585690" cy="307777"/>
          </a:xfrm>
          <a:prstGeom prst="rect">
            <a:avLst/>
          </a:prstGeom>
          <a:noFill/>
        </p:spPr>
        <p:txBody>
          <a:bodyPr wrap="none" rtlCol="0">
            <a:spAutoFit/>
          </a:bodyPr>
          <a:lstStyle/>
          <a:p>
            <a:r>
              <a:rPr lang="en-US" sz="1400">
                <a:latin typeface="Calibri" panose="020F0502020204030204" pitchFamily="34" charset="0"/>
                <a:cs typeface="Calibri" panose="020F0502020204030204" pitchFamily="34" charset="0"/>
              </a:rPr>
              <a:t>Without popularity</a:t>
            </a:r>
          </a:p>
        </p:txBody>
      </p:sp>
      <p:sp>
        <p:nvSpPr>
          <p:cNvPr id="9" name="TextBox 8">
            <a:extLst>
              <a:ext uri="{FF2B5EF4-FFF2-40B4-BE49-F238E27FC236}">
                <a16:creationId xmlns:a16="http://schemas.microsoft.com/office/drawing/2014/main" id="{44F3ECF1-BD25-E542-8591-F18070047CCB}"/>
              </a:ext>
            </a:extLst>
          </p:cNvPr>
          <p:cNvSpPr txBox="1"/>
          <p:nvPr/>
        </p:nvSpPr>
        <p:spPr>
          <a:xfrm>
            <a:off x="4027528" y="3264016"/>
            <a:ext cx="1330814" cy="307777"/>
          </a:xfrm>
          <a:prstGeom prst="rect">
            <a:avLst/>
          </a:prstGeom>
          <a:noFill/>
        </p:spPr>
        <p:txBody>
          <a:bodyPr wrap="none" rtlCol="0">
            <a:spAutoFit/>
          </a:bodyPr>
          <a:lstStyle/>
          <a:p>
            <a:r>
              <a:rPr lang="en-US" sz="1400">
                <a:latin typeface="Calibri" panose="020F0502020204030204" pitchFamily="34" charset="0"/>
                <a:cs typeface="Calibri" panose="020F0502020204030204" pitchFamily="34" charset="0"/>
              </a:rPr>
              <a:t>Other methods</a:t>
            </a:r>
          </a:p>
        </p:txBody>
      </p:sp>
      <p:sp>
        <p:nvSpPr>
          <p:cNvPr id="11" name="TextBox 10">
            <a:extLst>
              <a:ext uri="{FF2B5EF4-FFF2-40B4-BE49-F238E27FC236}">
                <a16:creationId xmlns:a16="http://schemas.microsoft.com/office/drawing/2014/main" id="{4A346AE2-6773-6A42-861C-8839EF6CB469}"/>
              </a:ext>
            </a:extLst>
          </p:cNvPr>
          <p:cNvSpPr txBox="1"/>
          <p:nvPr/>
        </p:nvSpPr>
        <p:spPr>
          <a:xfrm>
            <a:off x="6592455" y="3286390"/>
            <a:ext cx="1289135" cy="307777"/>
          </a:xfrm>
          <a:prstGeom prst="rect">
            <a:avLst/>
          </a:prstGeom>
          <a:noFill/>
        </p:spPr>
        <p:txBody>
          <a:bodyPr wrap="none" rtlCol="0">
            <a:spAutoFit/>
          </a:bodyPr>
          <a:lstStyle/>
          <a:p>
            <a:r>
              <a:rPr lang="en-US" sz="1400">
                <a:latin typeface="Calibri" panose="020F0502020204030204" pitchFamily="34" charset="0"/>
                <a:cs typeface="Calibri" panose="020F0502020204030204" pitchFamily="34" charset="0"/>
              </a:rPr>
              <a:t>Uses pageRank</a:t>
            </a:r>
          </a:p>
        </p:txBody>
      </p:sp>
      <p:sp>
        <p:nvSpPr>
          <p:cNvPr id="3" name="Rectangle 2">
            <a:extLst>
              <a:ext uri="{FF2B5EF4-FFF2-40B4-BE49-F238E27FC236}">
                <a16:creationId xmlns:a16="http://schemas.microsoft.com/office/drawing/2014/main" id="{C56C4CF2-55CA-3684-CCA7-F02D13D658EA}"/>
              </a:ext>
            </a:extLst>
          </p:cNvPr>
          <p:cNvSpPr/>
          <p:nvPr/>
        </p:nvSpPr>
        <p:spPr bwMode="auto">
          <a:xfrm>
            <a:off x="637222" y="4480916"/>
            <a:ext cx="10297144" cy="36004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CH" sz="1200" b="0" i="0" u="none" strike="noStrike" cap="none" normalizeH="0" baseline="0">
              <a:ln>
                <a:noFill/>
              </a:ln>
              <a:solidFill>
                <a:schemeClr val="tx2"/>
              </a:solidFill>
              <a:effectLst/>
              <a:latin typeface="Tempus Sans ITC" pitchFamily="82" charset="0"/>
            </a:endParaRPr>
          </a:p>
        </p:txBody>
      </p:sp>
    </p:spTree>
    <p:extLst>
      <p:ext uri="{BB962C8B-B14F-4D97-AF65-F5344CB8AC3E}">
        <p14:creationId xmlns:p14="http://schemas.microsoft.com/office/powerpoint/2010/main" val="36741003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537DE0-3EE2-6F44-BC26-5C387C411B34}"/>
              </a:ext>
            </a:extLst>
          </p:cNvPr>
          <p:cNvSpPr>
            <a:spLocks noGrp="1"/>
          </p:cNvSpPr>
          <p:nvPr>
            <p:ph type="title"/>
          </p:nvPr>
        </p:nvSpPr>
        <p:spPr/>
        <p:txBody>
          <a:bodyPr/>
          <a:lstStyle/>
          <a:p>
            <a:r>
              <a:rPr lang="en-US"/>
              <a:t>Which is false?</a:t>
            </a:r>
          </a:p>
        </p:txBody>
      </p:sp>
      <p:sp>
        <p:nvSpPr>
          <p:cNvPr id="3" name="Content Placeholder 2">
            <a:extLst>
              <a:ext uri="{FF2B5EF4-FFF2-40B4-BE49-F238E27FC236}">
                <a16:creationId xmlns:a16="http://schemas.microsoft.com/office/drawing/2014/main" id="{F278F503-7A3D-CA48-880F-5542F99E6A1E}"/>
              </a:ext>
            </a:extLst>
          </p:cNvPr>
          <p:cNvSpPr>
            <a:spLocks noGrp="1"/>
          </p:cNvSpPr>
          <p:nvPr>
            <p:ph idx="1"/>
          </p:nvPr>
        </p:nvSpPr>
        <p:spPr/>
        <p:txBody>
          <a:bodyPr/>
          <a:lstStyle/>
          <a:p>
            <a:endParaRPr lang="en-US"/>
          </a:p>
          <a:p>
            <a:pPr marL="514350" indent="-514350">
              <a:buAutoNum type="alphaUcPeriod"/>
            </a:pPr>
            <a:r>
              <a:rPr lang="en-US"/>
              <a:t>Entity disambiguation addresses the problem of synonyms</a:t>
            </a:r>
          </a:p>
          <a:p>
            <a:pPr marL="514350" indent="-514350">
              <a:buAutoNum type="alphaUcPeriod"/>
            </a:pPr>
            <a:r>
              <a:rPr lang="en-US"/>
              <a:t>Named entity recognition addresses the problem of synonyms</a:t>
            </a:r>
          </a:p>
          <a:p>
            <a:pPr marL="514350" indent="-514350">
              <a:buAutoNum type="alphaUcPeriod"/>
            </a:pPr>
            <a:r>
              <a:rPr lang="en-US"/>
              <a:t>Entity disambiguation addresses the problem of entity classification</a:t>
            </a:r>
          </a:p>
          <a:p>
            <a:pPr marL="514350" indent="-514350">
              <a:buAutoNum type="alphaUcPeriod"/>
            </a:pPr>
            <a:r>
              <a:rPr lang="en-US"/>
              <a:t>Named entity recognition addresses the problem of entity classification</a:t>
            </a:r>
          </a:p>
        </p:txBody>
      </p:sp>
      <p:sp>
        <p:nvSpPr>
          <p:cNvPr id="4" name="Footer Placeholder 3">
            <a:extLst>
              <a:ext uri="{FF2B5EF4-FFF2-40B4-BE49-F238E27FC236}">
                <a16:creationId xmlns:a16="http://schemas.microsoft.com/office/drawing/2014/main" id="{1532EFC6-4CC3-8247-B2C9-E2BE33536503}"/>
              </a:ext>
            </a:extLst>
          </p:cNvPr>
          <p:cNvSpPr>
            <a:spLocks noGrp="1"/>
          </p:cNvSpPr>
          <p:nvPr>
            <p:ph type="ftr" sz="quarter" idx="10"/>
          </p:nvPr>
        </p:nvSpPr>
        <p:spPr/>
        <p:txBody>
          <a:bodyPr/>
          <a:lstStyle/>
          <a:p>
            <a:r>
              <a:rPr lang="fr-CH"/>
              <a:t>©2022, Karl Aberer, EPFL-IC, Laboratoire de systèmes d'informations répartis </a:t>
            </a:r>
            <a:endParaRPr lang="en-GB" dirty="0"/>
          </a:p>
        </p:txBody>
      </p:sp>
    </p:spTree>
    <p:extLst>
      <p:ext uri="{BB962C8B-B14F-4D97-AF65-F5344CB8AC3E}">
        <p14:creationId xmlns:p14="http://schemas.microsoft.com/office/powerpoint/2010/main" val="23141879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8811F8-6B87-FB47-B9A9-706136C5297D}"/>
              </a:ext>
            </a:extLst>
          </p:cNvPr>
          <p:cNvSpPr>
            <a:spLocks noGrp="1"/>
          </p:cNvSpPr>
          <p:nvPr>
            <p:ph type="title"/>
          </p:nvPr>
        </p:nvSpPr>
        <p:spPr/>
        <p:txBody>
          <a:bodyPr/>
          <a:lstStyle/>
          <a:p>
            <a:r>
              <a:rPr lang="en-US"/>
              <a:t>Knowledge Inference</a:t>
            </a:r>
          </a:p>
        </p:txBody>
      </p:sp>
      <p:sp>
        <p:nvSpPr>
          <p:cNvPr id="4" name="Footer Placeholder 3">
            <a:extLst>
              <a:ext uri="{FF2B5EF4-FFF2-40B4-BE49-F238E27FC236}">
                <a16:creationId xmlns:a16="http://schemas.microsoft.com/office/drawing/2014/main" id="{D0960363-3C9B-924D-8EA0-0F592920491A}"/>
              </a:ext>
            </a:extLst>
          </p:cNvPr>
          <p:cNvSpPr>
            <a:spLocks noGrp="1"/>
          </p:cNvSpPr>
          <p:nvPr>
            <p:ph type="ftr" sz="quarter" idx="10"/>
          </p:nvPr>
        </p:nvSpPr>
        <p:spPr/>
        <p:txBody>
          <a:bodyPr/>
          <a:lstStyle/>
          <a:p>
            <a:r>
              <a:rPr lang="fr-CH"/>
              <a:t>©2022, Karl Aberer, EPFL-IC, Laboratoire de systèmes d'informations répartis </a:t>
            </a:r>
            <a:endParaRPr lang="en-GB" dirty="0"/>
          </a:p>
        </p:txBody>
      </p:sp>
      <p:pic>
        <p:nvPicPr>
          <p:cNvPr id="5" name="Picture 4">
            <a:extLst>
              <a:ext uri="{FF2B5EF4-FFF2-40B4-BE49-F238E27FC236}">
                <a16:creationId xmlns:a16="http://schemas.microsoft.com/office/drawing/2014/main" id="{8B50F680-3263-C845-AEC2-D7C64897B6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9682" y="3313531"/>
            <a:ext cx="2592288" cy="2639766"/>
          </a:xfrm>
          <a:prstGeom prst="rect">
            <a:avLst/>
          </a:prstGeom>
        </p:spPr>
      </p:pic>
      <p:pic>
        <p:nvPicPr>
          <p:cNvPr id="6" name="Picture 5">
            <a:extLst>
              <a:ext uri="{FF2B5EF4-FFF2-40B4-BE49-F238E27FC236}">
                <a16:creationId xmlns:a16="http://schemas.microsoft.com/office/drawing/2014/main" id="{1A7498DA-2BD0-B242-8F4A-AA40AF4D67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1465" y="3861529"/>
            <a:ext cx="2592288" cy="2639766"/>
          </a:xfrm>
          <a:prstGeom prst="rect">
            <a:avLst/>
          </a:prstGeom>
        </p:spPr>
      </p:pic>
      <p:pic>
        <p:nvPicPr>
          <p:cNvPr id="7" name="Picture 6">
            <a:extLst>
              <a:ext uri="{FF2B5EF4-FFF2-40B4-BE49-F238E27FC236}">
                <a16:creationId xmlns:a16="http://schemas.microsoft.com/office/drawing/2014/main" id="{92B547F0-8992-ED44-9F12-166967BBEF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3247" y="4633414"/>
            <a:ext cx="2592288" cy="2639766"/>
          </a:xfrm>
          <a:prstGeom prst="rect">
            <a:avLst/>
          </a:prstGeom>
        </p:spPr>
      </p:pic>
      <p:pic>
        <p:nvPicPr>
          <p:cNvPr id="8" name="Picture 7">
            <a:extLst>
              <a:ext uri="{FF2B5EF4-FFF2-40B4-BE49-F238E27FC236}">
                <a16:creationId xmlns:a16="http://schemas.microsoft.com/office/drawing/2014/main" id="{5A2907ED-0E6C-9043-818D-9F6EE990B9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03727" y="3220408"/>
            <a:ext cx="3941649" cy="4013841"/>
          </a:xfrm>
          <a:prstGeom prst="rect">
            <a:avLst/>
          </a:prstGeom>
        </p:spPr>
      </p:pic>
      <p:sp>
        <p:nvSpPr>
          <p:cNvPr id="9" name="Right Arrow 8">
            <a:extLst>
              <a:ext uri="{FF2B5EF4-FFF2-40B4-BE49-F238E27FC236}">
                <a16:creationId xmlns:a16="http://schemas.microsoft.com/office/drawing/2014/main" id="{00E1FF3C-11BD-C840-819B-DECF01BAA268}"/>
              </a:ext>
            </a:extLst>
          </p:cNvPr>
          <p:cNvSpPr/>
          <p:nvPr/>
        </p:nvSpPr>
        <p:spPr bwMode="auto">
          <a:xfrm>
            <a:off x="4499471" y="4751059"/>
            <a:ext cx="1872208" cy="720080"/>
          </a:xfrm>
          <a:prstGeom prst="rightArrow">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2"/>
              </a:solidFill>
              <a:effectLst/>
              <a:latin typeface="Tempus Sans ITC" pitchFamily="82" charset="0"/>
            </a:endParaRPr>
          </a:p>
        </p:txBody>
      </p:sp>
      <p:sp>
        <p:nvSpPr>
          <p:cNvPr id="10" name="Rectangle 9">
            <a:extLst>
              <a:ext uri="{FF2B5EF4-FFF2-40B4-BE49-F238E27FC236}">
                <a16:creationId xmlns:a16="http://schemas.microsoft.com/office/drawing/2014/main" id="{FA2DF873-12F2-5D4A-811F-A0023B2B2715}"/>
              </a:ext>
            </a:extLst>
          </p:cNvPr>
          <p:cNvSpPr/>
          <p:nvPr/>
        </p:nvSpPr>
        <p:spPr>
          <a:xfrm>
            <a:off x="2012842" y="1794210"/>
            <a:ext cx="7495385" cy="1323439"/>
          </a:xfrm>
          <a:prstGeom prst="rect">
            <a:avLst/>
          </a:prstGeom>
        </p:spPr>
        <p:txBody>
          <a:bodyPr wrap="none">
            <a:spAutoFit/>
          </a:bodyPr>
          <a:lstStyle/>
          <a:p>
            <a:r>
              <a:rPr lang="en-US" sz="4000" dirty="0">
                <a:latin typeface="Calibri" panose="020F0502020204030204" pitchFamily="34" charset="0"/>
                <a:cs typeface="Calibri" panose="020F0502020204030204" pitchFamily="34" charset="0"/>
              </a:rPr>
              <a:t>From available knowledge to more </a:t>
            </a:r>
            <a:br>
              <a:rPr lang="en-US" sz="4000" dirty="0">
                <a:latin typeface="Calibri" panose="020F0502020204030204" pitchFamily="34" charset="0"/>
                <a:cs typeface="Calibri" panose="020F0502020204030204" pitchFamily="34" charset="0"/>
              </a:rPr>
            </a:br>
            <a:r>
              <a:rPr lang="en-US" sz="4000" dirty="0">
                <a:latin typeface="Calibri" panose="020F0502020204030204" pitchFamily="34" charset="0"/>
                <a:cs typeface="Calibri" panose="020F0502020204030204" pitchFamily="34" charset="0"/>
              </a:rPr>
              <a:t>complete and precise knowledge</a:t>
            </a:r>
          </a:p>
        </p:txBody>
      </p:sp>
    </p:spTree>
    <p:extLst>
      <p:ext uri="{BB962C8B-B14F-4D97-AF65-F5344CB8AC3E}">
        <p14:creationId xmlns:p14="http://schemas.microsoft.com/office/powerpoint/2010/main" val="7096602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F474D-0211-1043-9660-4CEC63978EE6}"/>
              </a:ext>
            </a:extLst>
          </p:cNvPr>
          <p:cNvSpPr>
            <a:spLocks noGrp="1"/>
          </p:cNvSpPr>
          <p:nvPr>
            <p:ph type="title"/>
          </p:nvPr>
        </p:nvSpPr>
        <p:spPr/>
        <p:txBody>
          <a:bodyPr/>
          <a:lstStyle/>
          <a:p>
            <a:r>
              <a:rPr lang="en-US"/>
              <a:t>Which nodes cannot contribute to the score of a mention linked to a concept?</a:t>
            </a:r>
          </a:p>
        </p:txBody>
      </p:sp>
      <p:sp>
        <p:nvSpPr>
          <p:cNvPr id="3" name="Content Placeholder 2">
            <a:extLst>
              <a:ext uri="{FF2B5EF4-FFF2-40B4-BE49-F238E27FC236}">
                <a16:creationId xmlns:a16="http://schemas.microsoft.com/office/drawing/2014/main" id="{4FAC5C49-E6D1-624B-A96F-B5A8BA093942}"/>
              </a:ext>
            </a:extLst>
          </p:cNvPr>
          <p:cNvSpPr>
            <a:spLocks noGrp="1"/>
          </p:cNvSpPr>
          <p:nvPr>
            <p:ph idx="1"/>
          </p:nvPr>
        </p:nvSpPr>
        <p:spPr/>
        <p:txBody>
          <a:bodyPr/>
          <a:lstStyle/>
          <a:p>
            <a:pPr marL="514350" indent="-514350">
              <a:buAutoNum type="alphaUcPeriod"/>
            </a:pPr>
            <a:endParaRPr lang="en-US"/>
          </a:p>
          <a:p>
            <a:pPr marL="514350" indent="-514350">
              <a:buAutoNum type="alphaUcPeriod"/>
            </a:pPr>
            <a:r>
              <a:rPr lang="en-US"/>
              <a:t>Other concepts linked to the same mention</a:t>
            </a:r>
          </a:p>
          <a:p>
            <a:pPr marL="514350" indent="-514350">
              <a:buAutoNum type="alphaUcPeriod"/>
            </a:pPr>
            <a:r>
              <a:rPr lang="en-US"/>
              <a:t>Concepts that have in the knowledge graph no outgoing links</a:t>
            </a:r>
          </a:p>
          <a:p>
            <a:pPr marL="514350" indent="-514350">
              <a:buAutoNum type="alphaUcPeriod"/>
            </a:pPr>
            <a:r>
              <a:rPr lang="en-US"/>
              <a:t>Concepts that have in the knowledge graph no incoming links</a:t>
            </a:r>
          </a:p>
          <a:p>
            <a:pPr marL="514350" indent="-514350">
              <a:buAutoNum type="alphaUcPeriod"/>
            </a:pPr>
            <a:r>
              <a:rPr lang="en-US"/>
              <a:t>Concepts with low popularity</a:t>
            </a:r>
          </a:p>
        </p:txBody>
      </p:sp>
      <p:sp>
        <p:nvSpPr>
          <p:cNvPr id="4" name="Footer Placeholder 3">
            <a:extLst>
              <a:ext uri="{FF2B5EF4-FFF2-40B4-BE49-F238E27FC236}">
                <a16:creationId xmlns:a16="http://schemas.microsoft.com/office/drawing/2014/main" id="{FA9F30AD-A084-D243-8613-924247CE25E6}"/>
              </a:ext>
            </a:extLst>
          </p:cNvPr>
          <p:cNvSpPr>
            <a:spLocks noGrp="1"/>
          </p:cNvSpPr>
          <p:nvPr>
            <p:ph type="ftr" sz="quarter" idx="10"/>
          </p:nvPr>
        </p:nvSpPr>
        <p:spPr/>
        <p:txBody>
          <a:bodyPr/>
          <a:lstStyle/>
          <a:p>
            <a:r>
              <a:rPr lang="fr-CH"/>
              <a:t>©2022, Karl Aberer, EPFL-IC, Laboratoire de systèmes d'informations répartis </a:t>
            </a:r>
            <a:endParaRPr lang="en-GB" dirty="0"/>
          </a:p>
        </p:txBody>
      </p:sp>
    </p:spTree>
    <p:extLst>
      <p:ext uri="{BB962C8B-B14F-4D97-AF65-F5344CB8AC3E}">
        <p14:creationId xmlns:p14="http://schemas.microsoft.com/office/powerpoint/2010/main" val="25822743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C06A855-7AC6-8E4F-A75F-0AEC8FA4DBE6}"/>
              </a:ext>
            </a:extLst>
          </p:cNvPr>
          <p:cNvSpPr>
            <a:spLocks noGrp="1"/>
          </p:cNvSpPr>
          <p:nvPr>
            <p:ph type="title"/>
          </p:nvPr>
        </p:nvSpPr>
        <p:spPr/>
        <p:txBody>
          <a:bodyPr/>
          <a:lstStyle/>
          <a:p>
            <a:r>
              <a:rPr lang="en-US" dirty="0"/>
              <a:t>3.3.3 Link Prediction</a:t>
            </a:r>
          </a:p>
        </p:txBody>
      </p:sp>
      <p:sp>
        <p:nvSpPr>
          <p:cNvPr id="6" name="Content Placeholder 5">
            <a:extLst>
              <a:ext uri="{FF2B5EF4-FFF2-40B4-BE49-F238E27FC236}">
                <a16:creationId xmlns:a16="http://schemas.microsoft.com/office/drawing/2014/main" id="{0F8BC4CB-5A42-3440-A1ED-D8330E4FDAE0}"/>
              </a:ext>
            </a:extLst>
          </p:cNvPr>
          <p:cNvSpPr>
            <a:spLocks noGrp="1"/>
          </p:cNvSpPr>
          <p:nvPr>
            <p:ph idx="1"/>
          </p:nvPr>
        </p:nvSpPr>
        <p:spPr/>
        <p:txBody>
          <a:bodyPr/>
          <a:lstStyle/>
          <a:p>
            <a:r>
              <a:rPr lang="en-US"/>
              <a:t>Large knowledge bases are usually incomplete</a:t>
            </a:r>
          </a:p>
          <a:p>
            <a:pPr marL="457200" indent="-457200">
              <a:buFont typeface="Arial" panose="020B0604020202020204" pitchFamily="34" charset="0"/>
              <a:buChar char="•"/>
            </a:pPr>
            <a:r>
              <a:rPr lang="en-US"/>
              <a:t>DBPedia: 60% of persons miss place of birth</a:t>
            </a:r>
          </a:p>
          <a:p>
            <a:pPr marL="457200" indent="-457200">
              <a:buFont typeface="Arial" panose="020B0604020202020204" pitchFamily="34" charset="0"/>
              <a:buChar char="•"/>
            </a:pPr>
            <a:r>
              <a:rPr lang="en-US"/>
              <a:t>FreeBase: 71% of persons miss place of birth etc.</a:t>
            </a:r>
          </a:p>
          <a:p>
            <a:r>
              <a:rPr lang="en-US"/>
              <a:t>Try to predict missing links from existing data</a:t>
            </a:r>
          </a:p>
        </p:txBody>
      </p:sp>
      <p:sp>
        <p:nvSpPr>
          <p:cNvPr id="4" name="Footer Placeholder 3">
            <a:extLst>
              <a:ext uri="{FF2B5EF4-FFF2-40B4-BE49-F238E27FC236}">
                <a16:creationId xmlns:a16="http://schemas.microsoft.com/office/drawing/2014/main" id="{441859C7-D32F-714D-A514-B9D88F4D6A7A}"/>
              </a:ext>
            </a:extLst>
          </p:cNvPr>
          <p:cNvSpPr>
            <a:spLocks noGrp="1"/>
          </p:cNvSpPr>
          <p:nvPr>
            <p:ph type="ftr" sz="quarter" idx="10"/>
          </p:nvPr>
        </p:nvSpPr>
        <p:spPr/>
        <p:txBody>
          <a:bodyPr/>
          <a:lstStyle/>
          <a:p>
            <a:r>
              <a:rPr lang="fr-CH"/>
              <a:t>©2022, Karl Aberer, EPFL-IC, Laboratoire de systèmes d'informations répartis </a:t>
            </a:r>
            <a:endParaRPr lang="en-GB"/>
          </a:p>
        </p:txBody>
      </p:sp>
      <p:pic>
        <p:nvPicPr>
          <p:cNvPr id="8" name="Picture 7">
            <a:extLst>
              <a:ext uri="{FF2B5EF4-FFF2-40B4-BE49-F238E27FC236}">
                <a16:creationId xmlns:a16="http://schemas.microsoft.com/office/drawing/2014/main" id="{8E40D0B5-D26B-7C4C-8E14-39846550D6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1479" y="4403439"/>
            <a:ext cx="4070251" cy="2955238"/>
          </a:xfrm>
          <a:prstGeom prst="rect">
            <a:avLst/>
          </a:prstGeom>
        </p:spPr>
      </p:pic>
      <p:sp>
        <p:nvSpPr>
          <p:cNvPr id="9" name="TextBox 8">
            <a:extLst>
              <a:ext uri="{FF2B5EF4-FFF2-40B4-BE49-F238E27FC236}">
                <a16:creationId xmlns:a16="http://schemas.microsoft.com/office/drawing/2014/main" id="{36202675-6A9E-FA43-A002-9D642CDB4E2C}"/>
              </a:ext>
            </a:extLst>
          </p:cNvPr>
          <p:cNvSpPr txBox="1"/>
          <p:nvPr/>
        </p:nvSpPr>
        <p:spPr>
          <a:xfrm>
            <a:off x="616358" y="5312072"/>
            <a:ext cx="3571812" cy="584775"/>
          </a:xfrm>
          <a:prstGeom prst="rect">
            <a:avLst/>
          </a:prstGeom>
          <a:noFill/>
        </p:spPr>
        <p:txBody>
          <a:bodyPr wrap="none" rtlCol="0">
            <a:spAutoFit/>
          </a:bodyPr>
          <a:lstStyle/>
          <a:p>
            <a:r>
              <a:rPr lang="en-US" sz="3200" dirty="0">
                <a:latin typeface="Calibri" panose="020F0502020204030204" pitchFamily="34" charset="0"/>
                <a:cs typeface="Calibri" panose="020F0502020204030204" pitchFamily="34" charset="0"/>
              </a:rPr>
              <a:t>Jane born in Miami?</a:t>
            </a:r>
          </a:p>
        </p:txBody>
      </p:sp>
    </p:spTree>
    <p:extLst>
      <p:ext uri="{BB962C8B-B14F-4D97-AF65-F5344CB8AC3E}">
        <p14:creationId xmlns:p14="http://schemas.microsoft.com/office/powerpoint/2010/main" val="15288776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EBCE6B-20D8-8649-ABB7-81F5FEE70DF4}"/>
              </a:ext>
            </a:extLst>
          </p:cNvPr>
          <p:cNvSpPr>
            <a:spLocks noGrp="1"/>
          </p:cNvSpPr>
          <p:nvPr>
            <p:ph type="title"/>
          </p:nvPr>
        </p:nvSpPr>
        <p:spPr/>
        <p:txBody>
          <a:bodyPr/>
          <a:lstStyle/>
          <a:p>
            <a:r>
              <a:rPr lang="en-US"/>
              <a:t>Observation on Word Embeddings</a:t>
            </a:r>
          </a:p>
        </p:txBody>
      </p:sp>
      <p:pic>
        <p:nvPicPr>
          <p:cNvPr id="6" name="Content Placeholder 5">
            <a:extLst>
              <a:ext uri="{FF2B5EF4-FFF2-40B4-BE49-F238E27FC236}">
                <a16:creationId xmlns:a16="http://schemas.microsoft.com/office/drawing/2014/main" id="{2C78A78C-82C1-514F-B1BB-EB1C943D7D7B}"/>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403126" y="1728564"/>
            <a:ext cx="9206155" cy="5040560"/>
          </a:xfrm>
        </p:spPr>
      </p:pic>
      <p:sp>
        <p:nvSpPr>
          <p:cNvPr id="4" name="Footer Placeholder 3">
            <a:extLst>
              <a:ext uri="{FF2B5EF4-FFF2-40B4-BE49-F238E27FC236}">
                <a16:creationId xmlns:a16="http://schemas.microsoft.com/office/drawing/2014/main" id="{4A002448-851C-204D-A771-A74015775BA4}"/>
              </a:ext>
            </a:extLst>
          </p:cNvPr>
          <p:cNvSpPr>
            <a:spLocks noGrp="1"/>
          </p:cNvSpPr>
          <p:nvPr>
            <p:ph type="ftr" sz="quarter" idx="10"/>
          </p:nvPr>
        </p:nvSpPr>
        <p:spPr/>
        <p:txBody>
          <a:bodyPr/>
          <a:lstStyle/>
          <a:p>
            <a:r>
              <a:rPr lang="fr-CH"/>
              <a:t>©2022, Karl Aberer, EPFL-IC, Laboratoire de systèmes d'informations répartis </a:t>
            </a:r>
            <a:endParaRPr lang="en-GB" dirty="0"/>
          </a:p>
        </p:txBody>
      </p:sp>
    </p:spTree>
    <p:extLst>
      <p:ext uri="{BB962C8B-B14F-4D97-AF65-F5344CB8AC3E}">
        <p14:creationId xmlns:p14="http://schemas.microsoft.com/office/powerpoint/2010/main" val="40844014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8C0560-2229-4F47-B3CD-7D689511A313}"/>
              </a:ext>
            </a:extLst>
          </p:cNvPr>
          <p:cNvSpPr>
            <a:spLocks noGrp="1"/>
          </p:cNvSpPr>
          <p:nvPr>
            <p:ph type="title"/>
          </p:nvPr>
        </p:nvSpPr>
        <p:spPr/>
        <p:txBody>
          <a:bodyPr/>
          <a:lstStyle/>
          <a:p>
            <a:r>
              <a:rPr lang="en-US"/>
              <a:t>Relations in Word Embeddings</a:t>
            </a:r>
          </a:p>
        </p:txBody>
      </p:sp>
      <p:sp>
        <p:nvSpPr>
          <p:cNvPr id="4" name="Footer Placeholder 3">
            <a:extLst>
              <a:ext uri="{FF2B5EF4-FFF2-40B4-BE49-F238E27FC236}">
                <a16:creationId xmlns:a16="http://schemas.microsoft.com/office/drawing/2014/main" id="{79E2012A-DF53-034E-8975-39B32130FCC0}"/>
              </a:ext>
            </a:extLst>
          </p:cNvPr>
          <p:cNvSpPr>
            <a:spLocks noGrp="1"/>
          </p:cNvSpPr>
          <p:nvPr>
            <p:ph type="ftr" sz="quarter" idx="10"/>
          </p:nvPr>
        </p:nvSpPr>
        <p:spPr/>
        <p:txBody>
          <a:bodyPr/>
          <a:lstStyle/>
          <a:p>
            <a:r>
              <a:rPr lang="fr-CH"/>
              <a:t>©2022, Karl Aberer, EPFL-IC, Laboratoire de systèmes d'informations répartis </a:t>
            </a:r>
            <a:endParaRPr lang="en-GB" dirty="0"/>
          </a:p>
        </p:txBody>
      </p:sp>
      <p:pic>
        <p:nvPicPr>
          <p:cNvPr id="8" name="Picture 7">
            <a:extLst>
              <a:ext uri="{FF2B5EF4-FFF2-40B4-BE49-F238E27FC236}">
                <a16:creationId xmlns:a16="http://schemas.microsoft.com/office/drawing/2014/main" id="{9C9D1D3B-C968-834D-AB71-FB065D7A40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78502" y="2033172"/>
            <a:ext cx="5829300" cy="1663700"/>
          </a:xfrm>
          <a:prstGeom prst="rect">
            <a:avLst/>
          </a:prstGeom>
        </p:spPr>
      </p:pic>
      <p:pic>
        <p:nvPicPr>
          <p:cNvPr id="10" name="Picture 9">
            <a:extLst>
              <a:ext uri="{FF2B5EF4-FFF2-40B4-BE49-F238E27FC236}">
                <a16:creationId xmlns:a16="http://schemas.microsoft.com/office/drawing/2014/main" id="{0D8271F1-64D7-B04E-AE08-24765D34F73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67623" y="3888804"/>
            <a:ext cx="5715000" cy="1930400"/>
          </a:xfrm>
          <a:prstGeom prst="rect">
            <a:avLst/>
          </a:prstGeom>
        </p:spPr>
      </p:pic>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12E58912-D54B-F24C-AA44-3AD2D2AFE414}"/>
                  </a:ext>
                </a:extLst>
              </p:cNvPr>
              <p:cNvSpPr txBox="1"/>
              <p:nvPr/>
            </p:nvSpPr>
            <p:spPr>
              <a:xfrm>
                <a:off x="844646" y="4188957"/>
                <a:ext cx="5022977" cy="1372812"/>
              </a:xfrm>
              <a:prstGeom prst="rect">
                <a:avLst/>
              </a:prstGeom>
              <a:noFill/>
            </p:spPr>
            <p:txBody>
              <a:bodyPr wrap="none" rtlCol="0">
                <a:spAutoFit/>
              </a:bodyPr>
              <a:lstStyle/>
              <a:p>
                <a:pPr algn="l"/>
                <a:r>
                  <a:rPr lang="en-US" sz="4000" dirty="0">
                    <a:latin typeface="Calibri" panose="020F0502020204030204" pitchFamily="34" charset="0"/>
                    <a:cs typeface="Calibri" panose="020F0502020204030204" pitchFamily="34" charset="0"/>
                  </a:rPr>
                  <a:t>Idea: Find a vector </a:t>
                </a:r>
              </a:p>
              <a:p>
                <a:pPr algn="l"/>
                <a14:m>
                  <m:oMath xmlns:m="http://schemas.openxmlformats.org/officeDocument/2006/math">
                    <m:sSub>
                      <m:sSubPr>
                        <m:ctrlPr>
                          <a:rPr lang="en-US" sz="4000" i="1">
                            <a:latin typeface="Cambria Math" panose="02040503050406030204" pitchFamily="18" charset="0"/>
                          </a:rPr>
                        </m:ctrlPr>
                      </m:sSubPr>
                      <m:e>
                        <m:r>
                          <a:rPr lang="fr-CH" sz="4000" b="0" i="1">
                            <a:latin typeface="Cambria Math" panose="02040503050406030204" pitchFamily="18" charset="0"/>
                          </a:rPr>
                          <m:t>𝑣</m:t>
                        </m:r>
                      </m:e>
                      <m:sub>
                        <m:r>
                          <a:rPr lang="fr-CH" sz="4000" b="0" i="1">
                            <a:latin typeface="Cambria Math" panose="02040503050406030204" pitchFamily="18" charset="0"/>
                          </a:rPr>
                          <m:t>𝑖𝑠</m:t>
                        </m:r>
                        <m:r>
                          <a:rPr lang="fr-CH" sz="4000" b="0" i="1">
                            <a:latin typeface="Cambria Math" panose="02040503050406030204" pitchFamily="18" charset="0"/>
                          </a:rPr>
                          <m:t>_</m:t>
                        </m:r>
                        <m:r>
                          <a:rPr lang="fr-CH" sz="4000" b="0" i="1">
                            <a:latin typeface="Cambria Math" panose="02040503050406030204" pitchFamily="18" charset="0"/>
                          </a:rPr>
                          <m:t>𝑐𝑎𝑝𝑖𝑡𝑎𝑙</m:t>
                        </m:r>
                        <m:r>
                          <a:rPr lang="fr-CH" sz="4000" b="0" i="1">
                            <a:latin typeface="Cambria Math" panose="02040503050406030204" pitchFamily="18" charset="0"/>
                          </a:rPr>
                          <m:t>_</m:t>
                        </m:r>
                        <m:r>
                          <a:rPr lang="fr-CH" sz="4000" b="0" i="1">
                            <a:latin typeface="Cambria Math" panose="02040503050406030204" pitchFamily="18" charset="0"/>
                          </a:rPr>
                          <m:t>𝑜𝑓</m:t>
                        </m:r>
                      </m:sub>
                    </m:sSub>
                  </m:oMath>
                </a14:m>
                <a:r>
                  <a:rPr lang="en-US" sz="4000" dirty="0">
                    <a:latin typeface="Calibri" panose="020F0502020204030204" pitchFamily="34" charset="0"/>
                    <a:cs typeface="Calibri" panose="020F0502020204030204" pitchFamily="34" charset="0"/>
                  </a:rPr>
                  <a:t> such that </a:t>
                </a:r>
              </a:p>
            </p:txBody>
          </p:sp>
        </mc:Choice>
        <mc:Fallback xmlns="">
          <p:sp>
            <p:nvSpPr>
              <p:cNvPr id="11" name="TextBox 10">
                <a:extLst>
                  <a:ext uri="{FF2B5EF4-FFF2-40B4-BE49-F238E27FC236}">
                    <a16:creationId xmlns:a16="http://schemas.microsoft.com/office/drawing/2014/main" id="{12E58912-D54B-F24C-AA44-3AD2D2AFE414}"/>
                  </a:ext>
                </a:extLst>
              </p:cNvPr>
              <p:cNvSpPr txBox="1">
                <a:spLocks noRot="1" noChangeAspect="1" noMove="1" noResize="1" noEditPoints="1" noAdjustHandles="1" noChangeArrowheads="1" noChangeShapeType="1" noTextEdit="1"/>
              </p:cNvSpPr>
              <p:nvPr/>
            </p:nvSpPr>
            <p:spPr>
              <a:xfrm>
                <a:off x="844646" y="4188957"/>
                <a:ext cx="5022977" cy="1372812"/>
              </a:xfrm>
              <a:prstGeom prst="rect">
                <a:avLst/>
              </a:prstGeom>
              <a:blipFill>
                <a:blip r:embed="rId5"/>
                <a:stretch>
                  <a:fillRect l="-4293" t="-7339" r="-3283" b="-14679"/>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9D818302-52DD-EE4C-970D-96A7A1BB7ABE}"/>
              </a:ext>
            </a:extLst>
          </p:cNvPr>
          <p:cNvSpPr txBox="1"/>
          <p:nvPr/>
        </p:nvSpPr>
        <p:spPr>
          <a:xfrm>
            <a:off x="214729" y="6477540"/>
            <a:ext cx="11305787" cy="707886"/>
          </a:xfrm>
          <a:prstGeom prst="rect">
            <a:avLst/>
          </a:prstGeom>
          <a:noFill/>
        </p:spPr>
        <p:txBody>
          <a:bodyPr wrap="none" rtlCol="0">
            <a:spAutoFit/>
          </a:bodyPr>
          <a:lstStyle/>
          <a:p>
            <a:r>
              <a:rPr lang="en-US" sz="4000" dirty="0">
                <a:latin typeface="Calibri" panose="020F0502020204030204" pitchFamily="34" charset="0"/>
                <a:cs typeface="Calibri" panose="020F0502020204030204" pitchFamily="34" charset="0"/>
              </a:rPr>
              <a:t>Relations are also represented as embedding vectors!</a:t>
            </a:r>
          </a:p>
        </p:txBody>
      </p:sp>
    </p:spTree>
    <p:extLst>
      <p:ext uri="{BB962C8B-B14F-4D97-AF65-F5344CB8AC3E}">
        <p14:creationId xmlns:p14="http://schemas.microsoft.com/office/powerpoint/2010/main" val="31322411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DC5993-D0EF-6C44-BBD2-8D574ACB1E68}"/>
              </a:ext>
            </a:extLst>
          </p:cNvPr>
          <p:cNvSpPr>
            <a:spLocks noGrp="1"/>
          </p:cNvSpPr>
          <p:nvPr>
            <p:ph type="title"/>
          </p:nvPr>
        </p:nvSpPr>
        <p:spPr/>
        <p:txBody>
          <a:bodyPr/>
          <a:lstStyle/>
          <a:p>
            <a:r>
              <a:rPr lang="en-US"/>
              <a:t>Model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0C11BE1-631C-B043-913C-B424E994BDDF}"/>
                  </a:ext>
                </a:extLst>
              </p:cNvPr>
              <p:cNvSpPr>
                <a:spLocks noGrp="1"/>
              </p:cNvSpPr>
              <p:nvPr>
                <p:ph idx="1"/>
              </p:nvPr>
            </p:nvSpPr>
            <p:spPr/>
            <p:txBody>
              <a:bodyPr/>
              <a:lstStyle/>
              <a:p>
                <a:r>
                  <a:rPr lang="en-US" dirty="0"/>
                  <a:t>Knowledge graph </a:t>
                </a:r>
                <a14:m>
                  <m:oMath xmlns:m="http://schemas.openxmlformats.org/officeDocument/2006/math">
                    <m:r>
                      <a:rPr lang="fr-CH" b="0" i="1">
                        <a:latin typeface="Cambria Math" panose="02040503050406030204" pitchFamily="18" charset="0"/>
                        <a:ea typeface="Cambria Math" panose="02040503050406030204" pitchFamily="18" charset="0"/>
                      </a:rPr>
                      <m:t>𝐺</m:t>
                    </m:r>
                  </m:oMath>
                </a14:m>
                <a:r>
                  <a:rPr lang="en-US" dirty="0"/>
                  <a:t> consists of (correct) triples </a:t>
                </a:r>
                <a14:m>
                  <m:oMath xmlns:m="http://schemas.openxmlformats.org/officeDocument/2006/math">
                    <m:d>
                      <m:dPr>
                        <m:ctrlPr>
                          <a:rPr lang="fr-CH" b="0" i="1">
                            <a:latin typeface="Cambria Math" panose="02040503050406030204" pitchFamily="18" charset="0"/>
                          </a:rPr>
                        </m:ctrlPr>
                      </m:dPr>
                      <m:e>
                        <m:r>
                          <a:rPr lang="fr-CH" b="0" i="1">
                            <a:latin typeface="Cambria Math" panose="02040503050406030204" pitchFamily="18" charset="0"/>
                          </a:rPr>
                          <m:t>h</m:t>
                        </m:r>
                        <m:r>
                          <a:rPr lang="fr-CH" b="0" i="1">
                            <a:latin typeface="Cambria Math" panose="02040503050406030204" pitchFamily="18" charset="0"/>
                          </a:rPr>
                          <m:t>,</m:t>
                        </m:r>
                        <m:r>
                          <a:rPr lang="fr-CH" b="0" i="1">
                            <a:latin typeface="Cambria Math" panose="02040503050406030204" pitchFamily="18" charset="0"/>
                          </a:rPr>
                          <m:t>𝑟</m:t>
                        </m:r>
                        <m:r>
                          <a:rPr lang="fr-CH" b="0" i="1">
                            <a:latin typeface="Cambria Math" panose="02040503050406030204" pitchFamily="18" charset="0"/>
                          </a:rPr>
                          <m:t>,</m:t>
                        </m:r>
                        <m:r>
                          <a:rPr lang="fr-CH" b="0" i="1">
                            <a:latin typeface="Cambria Math" panose="02040503050406030204" pitchFamily="18" charset="0"/>
                          </a:rPr>
                          <m:t>𝑡</m:t>
                        </m:r>
                      </m:e>
                    </m:d>
                  </m:oMath>
                </a14:m>
                <a:endParaRPr lang="en-US" dirty="0"/>
              </a:p>
              <a:p>
                <a:r>
                  <a:rPr lang="en-US" dirty="0"/>
                  <a:t>where </a:t>
                </a:r>
                <a14:m>
                  <m:oMath xmlns:m="http://schemas.openxmlformats.org/officeDocument/2006/math">
                    <m:r>
                      <a:rPr lang="fr-CH" i="1">
                        <a:latin typeface="Cambria Math" panose="02040503050406030204" pitchFamily="18" charset="0"/>
                      </a:rPr>
                      <m:t>h</m:t>
                    </m:r>
                    <m:r>
                      <a:rPr lang="fr-CH" i="1">
                        <a:latin typeface="Cambria Math" panose="02040503050406030204" pitchFamily="18" charset="0"/>
                      </a:rPr>
                      <m:t>,</m:t>
                    </m:r>
                    <m:r>
                      <a:rPr lang="fr-CH" b="0" i="1">
                        <a:latin typeface="Cambria Math" panose="02040503050406030204" pitchFamily="18" charset="0"/>
                      </a:rPr>
                      <m:t>𝑡</m:t>
                    </m:r>
                    <m:r>
                      <a:rPr lang="fr-CH" i="1">
                        <a:latin typeface="Cambria Math" panose="02040503050406030204" pitchFamily="18" charset="0"/>
                        <a:ea typeface="Cambria Math" panose="02040503050406030204" pitchFamily="18" charset="0"/>
                      </a:rPr>
                      <m:t>∈</m:t>
                    </m:r>
                    <m:r>
                      <a:rPr lang="fr-CH" b="0" i="1">
                        <a:latin typeface="Cambria Math" panose="02040503050406030204" pitchFamily="18" charset="0"/>
                        <a:ea typeface="Cambria Math" panose="02040503050406030204" pitchFamily="18" charset="0"/>
                      </a:rPr>
                      <m:t>𝐸</m:t>
                    </m:r>
                  </m:oMath>
                </a14:m>
                <a:r>
                  <a:rPr lang="en-US" dirty="0"/>
                  <a:t> and </a:t>
                </a:r>
                <a14:m>
                  <m:oMath xmlns:m="http://schemas.openxmlformats.org/officeDocument/2006/math">
                    <m:r>
                      <a:rPr lang="fr-CH" i="1">
                        <a:latin typeface="Cambria Math" panose="02040503050406030204" pitchFamily="18" charset="0"/>
                      </a:rPr>
                      <m:t>𝑟</m:t>
                    </m:r>
                    <m:r>
                      <a:rPr lang="fr-CH" i="1">
                        <a:latin typeface="Cambria Math" panose="02040503050406030204" pitchFamily="18" charset="0"/>
                        <a:ea typeface="Cambria Math" panose="02040503050406030204" pitchFamily="18" charset="0"/>
                      </a:rPr>
                      <m:t>∈</m:t>
                    </m:r>
                    <m:r>
                      <a:rPr lang="fr-CH" b="0" i="1">
                        <a:latin typeface="Cambria Math" panose="02040503050406030204" pitchFamily="18" charset="0"/>
                        <a:ea typeface="Cambria Math" panose="02040503050406030204" pitchFamily="18" charset="0"/>
                      </a:rPr>
                      <m:t>𝑅</m:t>
                    </m:r>
                  </m:oMath>
                </a14:m>
                <a:endParaRPr lang="en-US" dirty="0"/>
              </a:p>
              <a:p>
                <a:endParaRPr lang="en-US" dirty="0"/>
              </a:p>
              <a:p>
                <a:r>
                  <a:rPr lang="en-US" dirty="0"/>
                  <a:t>Each entity and relationship is mapped to a low-dimensional vector, resulting in </a:t>
                </a:r>
                <a14:m>
                  <m:oMath xmlns:m="http://schemas.openxmlformats.org/officeDocument/2006/math">
                    <m:sSub>
                      <m:sSubPr>
                        <m:ctrlPr>
                          <a:rPr lang="fr-CH" i="1">
                            <a:latin typeface="Cambria Math" panose="02040503050406030204" pitchFamily="18" charset="0"/>
                          </a:rPr>
                        </m:ctrlPr>
                      </m:sSubPr>
                      <m:e>
                        <m:r>
                          <a:rPr lang="fr-CH" b="1" i="1">
                            <a:latin typeface="Cambria Math" panose="02040503050406030204" pitchFamily="18" charset="0"/>
                          </a:rPr>
                          <m:t>𝒗</m:t>
                        </m:r>
                      </m:e>
                      <m:sub>
                        <m:r>
                          <a:rPr lang="fr-CH" i="1">
                            <a:latin typeface="Cambria Math" panose="02040503050406030204" pitchFamily="18" charset="0"/>
                          </a:rPr>
                          <m:t>h</m:t>
                        </m:r>
                      </m:sub>
                    </m:sSub>
                    <m:r>
                      <a:rPr lang="fr-CH" i="1">
                        <a:latin typeface="Cambria Math" panose="02040503050406030204" pitchFamily="18" charset="0"/>
                      </a:rPr>
                      <m:t>, </m:t>
                    </m:r>
                    <m:sSub>
                      <m:sSubPr>
                        <m:ctrlPr>
                          <a:rPr lang="fr-CH" i="1">
                            <a:latin typeface="Cambria Math" panose="02040503050406030204" pitchFamily="18" charset="0"/>
                          </a:rPr>
                        </m:ctrlPr>
                      </m:sSubPr>
                      <m:e>
                        <m:r>
                          <a:rPr lang="fr-CH" b="1" i="1">
                            <a:latin typeface="Cambria Math" panose="02040503050406030204" pitchFamily="18" charset="0"/>
                          </a:rPr>
                          <m:t>𝒗</m:t>
                        </m:r>
                      </m:e>
                      <m:sub>
                        <m:r>
                          <a:rPr lang="fr-CH" i="1">
                            <a:latin typeface="Cambria Math" panose="02040503050406030204" pitchFamily="18" charset="0"/>
                          </a:rPr>
                          <m:t>𝑟</m:t>
                        </m:r>
                      </m:sub>
                    </m:sSub>
                    <m:r>
                      <a:rPr lang="fr-CH" i="1">
                        <a:latin typeface="Cambria Math" panose="02040503050406030204" pitchFamily="18" charset="0"/>
                      </a:rPr>
                      <m:t>,</m:t>
                    </m:r>
                    <m:sSub>
                      <m:sSubPr>
                        <m:ctrlPr>
                          <a:rPr lang="fr-CH" i="1">
                            <a:latin typeface="Cambria Math" panose="02040503050406030204" pitchFamily="18" charset="0"/>
                          </a:rPr>
                        </m:ctrlPr>
                      </m:sSubPr>
                      <m:e>
                        <m:r>
                          <a:rPr lang="fr-CH" b="1" i="1">
                            <a:latin typeface="Cambria Math" panose="02040503050406030204" pitchFamily="18" charset="0"/>
                          </a:rPr>
                          <m:t>𝒗</m:t>
                        </m:r>
                      </m:e>
                      <m:sub>
                        <m:r>
                          <a:rPr lang="fr-CH" i="1">
                            <a:latin typeface="Cambria Math" panose="02040503050406030204" pitchFamily="18" charset="0"/>
                          </a:rPr>
                          <m:t>𝑡</m:t>
                        </m:r>
                      </m:sub>
                    </m:sSub>
                  </m:oMath>
                </a14:m>
                <a:r>
                  <a:rPr lang="en-US" dirty="0"/>
                  <a:t> </a:t>
                </a:r>
              </a:p>
            </p:txBody>
          </p:sp>
        </mc:Choice>
        <mc:Fallback xmlns="">
          <p:sp>
            <p:nvSpPr>
              <p:cNvPr id="3" name="Content Placeholder 2">
                <a:extLst>
                  <a:ext uri="{FF2B5EF4-FFF2-40B4-BE49-F238E27FC236}">
                    <a16:creationId xmlns:a16="http://schemas.microsoft.com/office/drawing/2014/main" id="{F0C11BE1-631C-B043-913C-B424E994BDDF}"/>
                  </a:ext>
                </a:extLst>
              </p:cNvPr>
              <p:cNvSpPr>
                <a:spLocks noGrp="1" noRot="1" noChangeAspect="1" noMove="1" noResize="1" noEditPoints="1" noAdjustHandles="1" noChangeArrowheads="1" noChangeShapeType="1" noTextEdit="1"/>
              </p:cNvSpPr>
              <p:nvPr>
                <p:ph idx="1"/>
              </p:nvPr>
            </p:nvSpPr>
            <p:spPr>
              <a:blipFill>
                <a:blip r:embed="rId3"/>
                <a:stretch>
                  <a:fillRect l="-1293" t="-1310"/>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98131B36-B72D-B647-AB86-26715BBC104A}"/>
              </a:ext>
            </a:extLst>
          </p:cNvPr>
          <p:cNvSpPr>
            <a:spLocks noGrp="1"/>
          </p:cNvSpPr>
          <p:nvPr>
            <p:ph type="ftr" sz="quarter" idx="10"/>
          </p:nvPr>
        </p:nvSpPr>
        <p:spPr/>
        <p:txBody>
          <a:bodyPr/>
          <a:lstStyle/>
          <a:p>
            <a:r>
              <a:rPr lang="fr-CH"/>
              <a:t>©2022, Karl Aberer, EPFL-IC, Laboratoire de systèmes d'informations répartis </a:t>
            </a:r>
            <a:endParaRPr lang="en-GB" dirty="0"/>
          </a:p>
        </p:txBody>
      </p:sp>
    </p:spTree>
    <p:extLst>
      <p:ext uri="{BB962C8B-B14F-4D97-AF65-F5344CB8AC3E}">
        <p14:creationId xmlns:p14="http://schemas.microsoft.com/office/powerpoint/2010/main" val="19758592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EBC9B8-FD78-FB4F-9E9C-05D86394F552}"/>
              </a:ext>
            </a:extLst>
          </p:cNvPr>
          <p:cNvSpPr>
            <a:spLocks noGrp="1"/>
          </p:cNvSpPr>
          <p:nvPr>
            <p:ph type="title"/>
          </p:nvPr>
        </p:nvSpPr>
        <p:spPr/>
        <p:txBody>
          <a:bodyPr/>
          <a:lstStyle/>
          <a:p>
            <a:r>
              <a:rPr lang="en-US" dirty="0"/>
              <a:t>Plausibility Score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9085C5A-4947-4745-89F0-36291D74BAB9}"/>
                  </a:ext>
                </a:extLst>
              </p:cNvPr>
              <p:cNvSpPr>
                <a:spLocks noGrp="1"/>
              </p:cNvSpPr>
              <p:nvPr>
                <p:ph idx="1"/>
              </p:nvPr>
            </p:nvSpPr>
            <p:spPr/>
            <p:txBody>
              <a:bodyPr/>
              <a:lstStyle/>
              <a:p>
                <a:r>
                  <a:rPr lang="en-US" dirty="0"/>
                  <a:t>Define a (</a:t>
                </a:r>
                <a:r>
                  <a:rPr lang="en-US" dirty="0" err="1"/>
                  <a:t>im</a:t>
                </a:r>
                <a:r>
                  <a:rPr lang="en-US" dirty="0"/>
                  <a:t>)plausibility score </a:t>
                </a:r>
                <a14:m>
                  <m:oMath xmlns:m="http://schemas.openxmlformats.org/officeDocument/2006/math">
                    <m:r>
                      <m:rPr>
                        <m:sty m:val="p"/>
                      </m:rPr>
                      <a:rPr lang="fr-CH">
                        <a:latin typeface="Cambria Math" panose="02040503050406030204" pitchFamily="18" charset="0"/>
                      </a:rPr>
                      <m:t>f</m:t>
                    </m:r>
                    <m:d>
                      <m:dPr>
                        <m:ctrlPr>
                          <a:rPr lang="fr-CH" i="1">
                            <a:latin typeface="Cambria Math" panose="02040503050406030204" pitchFamily="18" charset="0"/>
                          </a:rPr>
                        </m:ctrlPr>
                      </m:dPr>
                      <m:e>
                        <m:sSub>
                          <m:sSubPr>
                            <m:ctrlPr>
                              <a:rPr lang="fr-CH" i="1">
                                <a:latin typeface="Cambria Math" panose="02040503050406030204" pitchFamily="18" charset="0"/>
                              </a:rPr>
                            </m:ctrlPr>
                          </m:sSubPr>
                          <m:e>
                            <m:r>
                              <a:rPr lang="fr-CH" b="1" i="1">
                                <a:latin typeface="Cambria Math" panose="02040503050406030204" pitchFamily="18" charset="0"/>
                              </a:rPr>
                              <m:t>𝒗</m:t>
                            </m:r>
                          </m:e>
                          <m:sub>
                            <m:r>
                              <a:rPr lang="fr-CH" i="1">
                                <a:latin typeface="Cambria Math" panose="02040503050406030204" pitchFamily="18" charset="0"/>
                              </a:rPr>
                              <m:t>h</m:t>
                            </m:r>
                          </m:sub>
                        </m:sSub>
                        <m:r>
                          <a:rPr lang="fr-CH" i="1">
                            <a:latin typeface="Cambria Math" panose="02040503050406030204" pitchFamily="18" charset="0"/>
                          </a:rPr>
                          <m:t>, </m:t>
                        </m:r>
                        <m:sSub>
                          <m:sSubPr>
                            <m:ctrlPr>
                              <a:rPr lang="fr-CH" i="1">
                                <a:latin typeface="Cambria Math" panose="02040503050406030204" pitchFamily="18" charset="0"/>
                              </a:rPr>
                            </m:ctrlPr>
                          </m:sSubPr>
                          <m:e>
                            <m:r>
                              <a:rPr lang="fr-CH" b="1" i="1">
                                <a:latin typeface="Cambria Math" panose="02040503050406030204" pitchFamily="18" charset="0"/>
                              </a:rPr>
                              <m:t>𝒗</m:t>
                            </m:r>
                          </m:e>
                          <m:sub>
                            <m:r>
                              <a:rPr lang="fr-CH" i="1">
                                <a:latin typeface="Cambria Math" panose="02040503050406030204" pitchFamily="18" charset="0"/>
                              </a:rPr>
                              <m:t>𝑟</m:t>
                            </m:r>
                          </m:sub>
                        </m:sSub>
                        <m:r>
                          <a:rPr lang="fr-CH" i="1">
                            <a:latin typeface="Cambria Math" panose="02040503050406030204" pitchFamily="18" charset="0"/>
                          </a:rPr>
                          <m:t>,</m:t>
                        </m:r>
                        <m:sSub>
                          <m:sSubPr>
                            <m:ctrlPr>
                              <a:rPr lang="fr-CH" i="1">
                                <a:latin typeface="Cambria Math" panose="02040503050406030204" pitchFamily="18" charset="0"/>
                              </a:rPr>
                            </m:ctrlPr>
                          </m:sSubPr>
                          <m:e>
                            <m:r>
                              <a:rPr lang="fr-CH" b="1" i="1">
                                <a:latin typeface="Cambria Math" panose="02040503050406030204" pitchFamily="18" charset="0"/>
                              </a:rPr>
                              <m:t>𝒗</m:t>
                            </m:r>
                          </m:e>
                          <m:sub>
                            <m:r>
                              <a:rPr lang="fr-CH" i="1">
                                <a:latin typeface="Cambria Math" panose="02040503050406030204" pitchFamily="18" charset="0"/>
                              </a:rPr>
                              <m:t>𝑡</m:t>
                            </m:r>
                          </m:sub>
                        </m:sSub>
                      </m:e>
                    </m:d>
                  </m:oMath>
                </a14:m>
                <a:r>
                  <a:rPr lang="en-US" dirty="0"/>
                  <a:t> such that</a:t>
                </a:r>
              </a:p>
              <a:p>
                <a:endParaRPr lang="en-US" dirty="0"/>
              </a:p>
              <a:p>
                <a:r>
                  <a:rPr lang="fr-CH" dirty="0"/>
                  <a:t>	</a:t>
                </a:r>
                <a14:m>
                  <m:oMath xmlns:m="http://schemas.openxmlformats.org/officeDocument/2006/math">
                    <m:r>
                      <m:rPr>
                        <m:sty m:val="p"/>
                      </m:rPr>
                      <a:rPr lang="fr-CH">
                        <a:latin typeface="Cambria Math" panose="02040503050406030204" pitchFamily="18" charset="0"/>
                      </a:rPr>
                      <m:t>f</m:t>
                    </m:r>
                    <m:d>
                      <m:dPr>
                        <m:ctrlPr>
                          <a:rPr lang="fr-CH" i="1">
                            <a:latin typeface="Cambria Math" panose="02040503050406030204" pitchFamily="18" charset="0"/>
                          </a:rPr>
                        </m:ctrlPr>
                      </m:dPr>
                      <m:e>
                        <m:sSub>
                          <m:sSubPr>
                            <m:ctrlPr>
                              <a:rPr lang="fr-CH" i="1">
                                <a:latin typeface="Cambria Math" panose="02040503050406030204" pitchFamily="18" charset="0"/>
                              </a:rPr>
                            </m:ctrlPr>
                          </m:sSubPr>
                          <m:e>
                            <m:r>
                              <a:rPr lang="fr-CH" b="1" i="1">
                                <a:latin typeface="Cambria Math" panose="02040503050406030204" pitchFamily="18" charset="0"/>
                              </a:rPr>
                              <m:t>𝒗</m:t>
                            </m:r>
                          </m:e>
                          <m:sub>
                            <m:r>
                              <a:rPr lang="fr-CH" i="1">
                                <a:latin typeface="Cambria Math" panose="02040503050406030204" pitchFamily="18" charset="0"/>
                              </a:rPr>
                              <m:t>h</m:t>
                            </m:r>
                          </m:sub>
                        </m:sSub>
                        <m:r>
                          <a:rPr lang="fr-CH" i="1">
                            <a:latin typeface="Cambria Math" panose="02040503050406030204" pitchFamily="18" charset="0"/>
                          </a:rPr>
                          <m:t>, </m:t>
                        </m:r>
                        <m:sSub>
                          <m:sSubPr>
                            <m:ctrlPr>
                              <a:rPr lang="fr-CH" i="1">
                                <a:latin typeface="Cambria Math" panose="02040503050406030204" pitchFamily="18" charset="0"/>
                              </a:rPr>
                            </m:ctrlPr>
                          </m:sSubPr>
                          <m:e>
                            <m:r>
                              <a:rPr lang="fr-CH" b="1" i="1">
                                <a:latin typeface="Cambria Math" panose="02040503050406030204" pitchFamily="18" charset="0"/>
                              </a:rPr>
                              <m:t>𝒗</m:t>
                            </m:r>
                          </m:e>
                          <m:sub>
                            <m:r>
                              <a:rPr lang="fr-CH" i="1">
                                <a:latin typeface="Cambria Math" panose="02040503050406030204" pitchFamily="18" charset="0"/>
                              </a:rPr>
                              <m:t>𝑟</m:t>
                            </m:r>
                          </m:sub>
                        </m:sSub>
                        <m:r>
                          <a:rPr lang="fr-CH" i="1">
                            <a:latin typeface="Cambria Math" panose="02040503050406030204" pitchFamily="18" charset="0"/>
                          </a:rPr>
                          <m:t>,</m:t>
                        </m:r>
                        <m:sSub>
                          <m:sSubPr>
                            <m:ctrlPr>
                              <a:rPr lang="fr-CH" i="1">
                                <a:latin typeface="Cambria Math" panose="02040503050406030204" pitchFamily="18" charset="0"/>
                              </a:rPr>
                            </m:ctrlPr>
                          </m:sSubPr>
                          <m:e>
                            <m:r>
                              <a:rPr lang="fr-CH" b="1" i="1">
                                <a:latin typeface="Cambria Math" panose="02040503050406030204" pitchFamily="18" charset="0"/>
                              </a:rPr>
                              <m:t>𝒗</m:t>
                            </m:r>
                          </m:e>
                          <m:sub>
                            <m:r>
                              <a:rPr lang="fr-CH" i="1">
                                <a:latin typeface="Cambria Math" panose="02040503050406030204" pitchFamily="18" charset="0"/>
                              </a:rPr>
                              <m:t>𝑡</m:t>
                            </m:r>
                          </m:sub>
                        </m:sSub>
                      </m:e>
                    </m:d>
                  </m:oMath>
                </a14:m>
                <a:r>
                  <a:rPr lang="en-US" dirty="0"/>
                  <a:t> &lt; </a:t>
                </a:r>
                <a14:m>
                  <m:oMath xmlns:m="http://schemas.openxmlformats.org/officeDocument/2006/math">
                    <m:r>
                      <m:rPr>
                        <m:sty m:val="p"/>
                      </m:rPr>
                      <a:rPr lang="fr-CH">
                        <a:latin typeface="Cambria Math" panose="02040503050406030204" pitchFamily="18" charset="0"/>
                      </a:rPr>
                      <m:t>f</m:t>
                    </m:r>
                    <m:d>
                      <m:dPr>
                        <m:ctrlPr>
                          <a:rPr lang="fr-CH" i="1">
                            <a:latin typeface="Cambria Math" panose="02040503050406030204" pitchFamily="18" charset="0"/>
                          </a:rPr>
                        </m:ctrlPr>
                      </m:dPr>
                      <m:e>
                        <m:sSub>
                          <m:sSubPr>
                            <m:ctrlPr>
                              <a:rPr lang="fr-CH" i="1">
                                <a:latin typeface="Cambria Math" panose="02040503050406030204" pitchFamily="18" charset="0"/>
                              </a:rPr>
                            </m:ctrlPr>
                          </m:sSubPr>
                          <m:e>
                            <m:r>
                              <a:rPr lang="fr-CH" b="1" i="1">
                                <a:latin typeface="Cambria Math" panose="02040503050406030204" pitchFamily="18" charset="0"/>
                              </a:rPr>
                              <m:t>𝒗</m:t>
                            </m:r>
                          </m:e>
                          <m:sub>
                            <m:r>
                              <a:rPr lang="fr-CH" i="1">
                                <a:latin typeface="Cambria Math" panose="02040503050406030204" pitchFamily="18" charset="0"/>
                              </a:rPr>
                              <m:t>h</m:t>
                            </m:r>
                            <m:r>
                              <a:rPr lang="fr-CH" b="0" i="1" smtClean="0">
                                <a:latin typeface="Cambria Math" panose="02040503050406030204" pitchFamily="18" charset="0"/>
                              </a:rPr>
                              <m:t>′</m:t>
                            </m:r>
                          </m:sub>
                        </m:sSub>
                        <m:r>
                          <a:rPr lang="fr-CH" i="1">
                            <a:latin typeface="Cambria Math" panose="02040503050406030204" pitchFamily="18" charset="0"/>
                          </a:rPr>
                          <m:t>, </m:t>
                        </m:r>
                        <m:sSub>
                          <m:sSubPr>
                            <m:ctrlPr>
                              <a:rPr lang="fr-CH" i="1">
                                <a:latin typeface="Cambria Math" panose="02040503050406030204" pitchFamily="18" charset="0"/>
                              </a:rPr>
                            </m:ctrlPr>
                          </m:sSubPr>
                          <m:e>
                            <m:r>
                              <a:rPr lang="fr-CH" b="1" i="1">
                                <a:latin typeface="Cambria Math" panose="02040503050406030204" pitchFamily="18" charset="0"/>
                              </a:rPr>
                              <m:t>𝒗</m:t>
                            </m:r>
                          </m:e>
                          <m:sub>
                            <m:r>
                              <a:rPr lang="fr-CH" i="1">
                                <a:latin typeface="Cambria Math" panose="02040503050406030204" pitchFamily="18" charset="0"/>
                              </a:rPr>
                              <m:t>𝑟</m:t>
                            </m:r>
                            <m:r>
                              <a:rPr lang="fr-CH" b="0" i="1" smtClean="0">
                                <a:latin typeface="Cambria Math" panose="02040503050406030204" pitchFamily="18" charset="0"/>
                              </a:rPr>
                              <m:t>′</m:t>
                            </m:r>
                          </m:sub>
                        </m:sSub>
                        <m:r>
                          <a:rPr lang="fr-CH" i="1">
                            <a:latin typeface="Cambria Math" panose="02040503050406030204" pitchFamily="18" charset="0"/>
                          </a:rPr>
                          <m:t>,</m:t>
                        </m:r>
                        <m:sSub>
                          <m:sSubPr>
                            <m:ctrlPr>
                              <a:rPr lang="fr-CH" i="1">
                                <a:latin typeface="Cambria Math" panose="02040503050406030204" pitchFamily="18" charset="0"/>
                              </a:rPr>
                            </m:ctrlPr>
                          </m:sSubPr>
                          <m:e>
                            <m:r>
                              <a:rPr lang="fr-CH" b="1" i="1">
                                <a:latin typeface="Cambria Math" panose="02040503050406030204" pitchFamily="18" charset="0"/>
                              </a:rPr>
                              <m:t>𝒗</m:t>
                            </m:r>
                          </m:e>
                          <m:sub>
                            <m:r>
                              <a:rPr lang="fr-CH" i="1">
                                <a:latin typeface="Cambria Math" panose="02040503050406030204" pitchFamily="18" charset="0"/>
                              </a:rPr>
                              <m:t>𝑡</m:t>
                            </m:r>
                            <m:r>
                              <a:rPr lang="fr-CH" b="0" i="1" smtClean="0">
                                <a:latin typeface="Cambria Math" panose="02040503050406030204" pitchFamily="18" charset="0"/>
                              </a:rPr>
                              <m:t>′</m:t>
                            </m:r>
                          </m:sub>
                        </m:sSub>
                      </m:e>
                    </m:d>
                  </m:oMath>
                </a14:m>
                <a:endParaRPr lang="fr-CH" dirty="0"/>
              </a:p>
              <a:p>
                <a:endParaRPr lang="en-US" dirty="0"/>
              </a:p>
              <a:p>
                <a:r>
                  <a:rPr lang="en-US" dirty="0"/>
                  <a:t>if </a:t>
                </a:r>
                <a14:m>
                  <m:oMath xmlns:m="http://schemas.openxmlformats.org/officeDocument/2006/math">
                    <m:d>
                      <m:dPr>
                        <m:ctrlPr>
                          <a:rPr lang="fr-CH" i="1">
                            <a:latin typeface="Cambria Math" panose="02040503050406030204" pitchFamily="18" charset="0"/>
                          </a:rPr>
                        </m:ctrlPr>
                      </m:dPr>
                      <m:e>
                        <m:r>
                          <a:rPr lang="fr-CH" i="1">
                            <a:latin typeface="Cambria Math" panose="02040503050406030204" pitchFamily="18" charset="0"/>
                          </a:rPr>
                          <m:t>h</m:t>
                        </m:r>
                        <m:r>
                          <a:rPr lang="fr-CH" i="1">
                            <a:latin typeface="Cambria Math" panose="02040503050406030204" pitchFamily="18" charset="0"/>
                          </a:rPr>
                          <m:t>,</m:t>
                        </m:r>
                        <m:r>
                          <a:rPr lang="fr-CH" i="1">
                            <a:latin typeface="Cambria Math" panose="02040503050406030204" pitchFamily="18" charset="0"/>
                          </a:rPr>
                          <m:t>𝑟</m:t>
                        </m:r>
                        <m:r>
                          <a:rPr lang="fr-CH" i="1">
                            <a:latin typeface="Cambria Math" panose="02040503050406030204" pitchFamily="18" charset="0"/>
                          </a:rPr>
                          <m:t>,</m:t>
                        </m:r>
                        <m:r>
                          <a:rPr lang="fr-CH" i="1">
                            <a:latin typeface="Cambria Math" panose="02040503050406030204" pitchFamily="18" charset="0"/>
                          </a:rPr>
                          <m:t>𝑡</m:t>
                        </m:r>
                      </m:e>
                    </m:d>
                  </m:oMath>
                </a14:m>
                <a:r>
                  <a:rPr lang="en-US" dirty="0"/>
                  <a:t> is a plausible triple and </a:t>
                </a:r>
                <a14:m>
                  <m:oMath xmlns:m="http://schemas.openxmlformats.org/officeDocument/2006/math">
                    <m:d>
                      <m:dPr>
                        <m:ctrlPr>
                          <a:rPr lang="fr-CH" i="1">
                            <a:latin typeface="Cambria Math" panose="02040503050406030204" pitchFamily="18" charset="0"/>
                          </a:rPr>
                        </m:ctrlPr>
                      </m:dPr>
                      <m:e>
                        <m:r>
                          <a:rPr lang="fr-CH" i="1">
                            <a:latin typeface="Cambria Math" panose="02040503050406030204" pitchFamily="18" charset="0"/>
                          </a:rPr>
                          <m:t>h</m:t>
                        </m:r>
                        <m:r>
                          <a:rPr lang="fr-CH" i="1">
                            <a:latin typeface="Cambria Math" panose="02040503050406030204" pitchFamily="18" charset="0"/>
                          </a:rPr>
                          <m:t>′,</m:t>
                        </m:r>
                        <m:r>
                          <a:rPr lang="fr-CH" i="1">
                            <a:latin typeface="Cambria Math" panose="02040503050406030204" pitchFamily="18" charset="0"/>
                          </a:rPr>
                          <m:t>𝑟</m:t>
                        </m:r>
                        <m:r>
                          <a:rPr lang="fr-CH" i="1">
                            <a:latin typeface="Cambria Math" panose="02040503050406030204" pitchFamily="18" charset="0"/>
                          </a:rPr>
                          <m:t>,</m:t>
                        </m:r>
                        <m:r>
                          <a:rPr lang="fr-CH" i="1">
                            <a:latin typeface="Cambria Math" panose="02040503050406030204" pitchFamily="18" charset="0"/>
                          </a:rPr>
                          <m:t>𝑡</m:t>
                        </m:r>
                        <m:r>
                          <a:rPr lang="fr-CH" i="1">
                            <a:latin typeface="Cambria Math" panose="02040503050406030204" pitchFamily="18" charset="0"/>
                          </a:rPr>
                          <m:t>′</m:t>
                        </m:r>
                      </m:e>
                    </m:d>
                  </m:oMath>
                </a14:m>
                <a:r>
                  <a:rPr lang="en-US" dirty="0"/>
                  <a:t> is an implausible triple for relation </a:t>
                </a:r>
                <a14:m>
                  <m:oMath xmlns:m="http://schemas.openxmlformats.org/officeDocument/2006/math">
                    <m:r>
                      <a:rPr lang="fr-CH" i="1">
                        <a:latin typeface="Cambria Math" panose="02040503050406030204" pitchFamily="18" charset="0"/>
                      </a:rPr>
                      <m:t>𝑟</m:t>
                    </m:r>
                  </m:oMath>
                </a14:m>
                <a:endParaRPr lang="en-US" dirty="0"/>
              </a:p>
              <a:p>
                <a:endParaRPr lang="en-US" dirty="0"/>
              </a:p>
              <a:p>
                <a14:m>
                  <m:oMath xmlns:m="http://schemas.openxmlformats.org/officeDocument/2006/math">
                    <m:d>
                      <m:dPr>
                        <m:ctrlPr>
                          <a:rPr lang="fr-CH" i="1">
                            <a:latin typeface="Cambria Math" panose="02040503050406030204" pitchFamily="18" charset="0"/>
                          </a:rPr>
                        </m:ctrlPr>
                      </m:dPr>
                      <m:e>
                        <m:r>
                          <a:rPr lang="fr-CH" i="1">
                            <a:latin typeface="Cambria Math" panose="02040503050406030204" pitchFamily="18" charset="0"/>
                          </a:rPr>
                          <m:t>h</m:t>
                        </m:r>
                        <m:r>
                          <a:rPr lang="fr-CH" i="1">
                            <a:latin typeface="Cambria Math" panose="02040503050406030204" pitchFamily="18" charset="0"/>
                          </a:rPr>
                          <m:t>′,</m:t>
                        </m:r>
                        <m:r>
                          <a:rPr lang="fr-CH" i="1">
                            <a:latin typeface="Cambria Math" panose="02040503050406030204" pitchFamily="18" charset="0"/>
                          </a:rPr>
                          <m:t>𝑟</m:t>
                        </m:r>
                        <m:r>
                          <a:rPr lang="fr-CH" i="1">
                            <a:latin typeface="Cambria Math" panose="02040503050406030204" pitchFamily="18" charset="0"/>
                          </a:rPr>
                          <m:t>,</m:t>
                        </m:r>
                        <m:r>
                          <a:rPr lang="fr-CH" i="1">
                            <a:latin typeface="Cambria Math" panose="02040503050406030204" pitchFamily="18" charset="0"/>
                          </a:rPr>
                          <m:t>𝑡</m:t>
                        </m:r>
                        <m:r>
                          <a:rPr lang="fr-CH" i="1">
                            <a:latin typeface="Cambria Math" panose="02040503050406030204" pitchFamily="18" charset="0"/>
                          </a:rPr>
                          <m:t>′</m:t>
                        </m:r>
                      </m:e>
                    </m:d>
                    <m:r>
                      <a:rPr lang="fr-CH" i="1" smtClean="0">
                        <a:latin typeface="Cambria Math" panose="02040503050406030204" pitchFamily="18" charset="0"/>
                        <a:ea typeface="Cambria Math" panose="02040503050406030204" pitchFamily="18" charset="0"/>
                      </a:rPr>
                      <m:t>∈</m:t>
                    </m:r>
                    <m:sSup>
                      <m:sSupPr>
                        <m:ctrlPr>
                          <a:rPr lang="fr-CH" i="1">
                            <a:latin typeface="Cambria Math" panose="02040503050406030204" pitchFamily="18" charset="0"/>
                          </a:rPr>
                        </m:ctrlPr>
                      </m:sSupPr>
                      <m:e>
                        <m:r>
                          <a:rPr lang="fr-CH" i="1">
                            <a:latin typeface="Cambria Math" panose="02040503050406030204" pitchFamily="18" charset="0"/>
                          </a:rPr>
                          <m:t>𝐺</m:t>
                        </m:r>
                      </m:e>
                      <m:sup>
                        <m:r>
                          <a:rPr lang="fr-CH" i="1">
                            <a:latin typeface="Cambria Math" panose="02040503050406030204" pitchFamily="18" charset="0"/>
                          </a:rPr>
                          <m:t>′</m:t>
                        </m:r>
                      </m:sup>
                    </m:sSup>
                    <m:d>
                      <m:dPr>
                        <m:ctrlPr>
                          <a:rPr lang="fr-CH" i="1">
                            <a:latin typeface="Cambria Math" panose="02040503050406030204" pitchFamily="18" charset="0"/>
                          </a:rPr>
                        </m:ctrlPr>
                      </m:dPr>
                      <m:e>
                        <m:r>
                          <a:rPr lang="fr-CH" i="1">
                            <a:latin typeface="Cambria Math" panose="02040503050406030204" pitchFamily="18" charset="0"/>
                          </a:rPr>
                          <m:t>h</m:t>
                        </m:r>
                        <m:r>
                          <a:rPr lang="fr-CH" i="1">
                            <a:latin typeface="Cambria Math" panose="02040503050406030204" pitchFamily="18" charset="0"/>
                          </a:rPr>
                          <m:t>,</m:t>
                        </m:r>
                        <m:r>
                          <a:rPr lang="fr-CH" i="1">
                            <a:latin typeface="Cambria Math" panose="02040503050406030204" pitchFamily="18" charset="0"/>
                          </a:rPr>
                          <m:t>𝑟</m:t>
                        </m:r>
                        <m:r>
                          <a:rPr lang="fr-CH" i="1">
                            <a:latin typeface="Cambria Math" panose="02040503050406030204" pitchFamily="18" charset="0"/>
                          </a:rPr>
                          <m:t>,</m:t>
                        </m:r>
                        <m:r>
                          <a:rPr lang="fr-CH" i="1">
                            <a:latin typeface="Cambria Math" panose="02040503050406030204" pitchFamily="18" charset="0"/>
                          </a:rPr>
                          <m:t>𝑡</m:t>
                        </m:r>
                      </m:e>
                    </m:d>
                  </m:oMath>
                </a14:m>
                <a:r>
                  <a:rPr lang="en-US" dirty="0"/>
                  <a:t> is a set of incorrect triples, generated by corrupting the correct triple </a:t>
                </a:r>
                <a14:m>
                  <m:oMath xmlns:m="http://schemas.openxmlformats.org/officeDocument/2006/math">
                    <m:d>
                      <m:dPr>
                        <m:ctrlPr>
                          <a:rPr lang="fr-CH" i="1">
                            <a:latin typeface="Cambria Math" panose="02040503050406030204" pitchFamily="18" charset="0"/>
                          </a:rPr>
                        </m:ctrlPr>
                      </m:dPr>
                      <m:e>
                        <m:r>
                          <a:rPr lang="fr-CH" i="1">
                            <a:latin typeface="Cambria Math" panose="02040503050406030204" pitchFamily="18" charset="0"/>
                          </a:rPr>
                          <m:t>h</m:t>
                        </m:r>
                        <m:r>
                          <a:rPr lang="fr-CH" i="1">
                            <a:latin typeface="Cambria Math" panose="02040503050406030204" pitchFamily="18" charset="0"/>
                          </a:rPr>
                          <m:t>,</m:t>
                        </m:r>
                        <m:r>
                          <a:rPr lang="fr-CH" i="1">
                            <a:latin typeface="Cambria Math" panose="02040503050406030204" pitchFamily="18" charset="0"/>
                          </a:rPr>
                          <m:t>𝑟</m:t>
                        </m:r>
                        <m:r>
                          <a:rPr lang="fr-CH" i="1">
                            <a:latin typeface="Cambria Math" panose="02040503050406030204" pitchFamily="18" charset="0"/>
                          </a:rPr>
                          <m:t>,</m:t>
                        </m:r>
                        <m:r>
                          <a:rPr lang="fr-CH" i="1">
                            <a:latin typeface="Cambria Math" panose="02040503050406030204" pitchFamily="18" charset="0"/>
                          </a:rPr>
                          <m:t>𝑡</m:t>
                        </m:r>
                      </m:e>
                    </m:d>
                  </m:oMath>
                </a14:m>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59085C5A-4947-4745-89F0-36291D74BAB9}"/>
                  </a:ext>
                </a:extLst>
              </p:cNvPr>
              <p:cNvSpPr>
                <a:spLocks noGrp="1" noRot="1" noChangeAspect="1" noMove="1" noResize="1" noEditPoints="1" noAdjustHandles="1" noChangeArrowheads="1" noChangeShapeType="1" noTextEdit="1"/>
              </p:cNvSpPr>
              <p:nvPr>
                <p:ph idx="1"/>
              </p:nvPr>
            </p:nvSpPr>
            <p:spPr>
              <a:blipFill>
                <a:blip r:embed="rId3"/>
                <a:stretch>
                  <a:fillRect l="-1412" t="-1307"/>
                </a:stretch>
              </a:blipFill>
            </p:spPr>
            <p:txBody>
              <a:bodyPr/>
              <a:lstStyle/>
              <a:p>
                <a:r>
                  <a:rPr lang="en-CH">
                    <a:noFill/>
                  </a:rPr>
                  <a:t> </a:t>
                </a:r>
              </a:p>
            </p:txBody>
          </p:sp>
        </mc:Fallback>
      </mc:AlternateContent>
      <p:sp>
        <p:nvSpPr>
          <p:cNvPr id="4" name="Footer Placeholder 3">
            <a:extLst>
              <a:ext uri="{FF2B5EF4-FFF2-40B4-BE49-F238E27FC236}">
                <a16:creationId xmlns:a16="http://schemas.microsoft.com/office/drawing/2014/main" id="{D3B69D63-A69C-3B4E-AEBA-9A24967EB9B0}"/>
              </a:ext>
            </a:extLst>
          </p:cNvPr>
          <p:cNvSpPr>
            <a:spLocks noGrp="1"/>
          </p:cNvSpPr>
          <p:nvPr>
            <p:ph type="ftr" sz="quarter" idx="10"/>
          </p:nvPr>
        </p:nvSpPr>
        <p:spPr/>
        <p:txBody>
          <a:bodyPr/>
          <a:lstStyle/>
          <a:p>
            <a:r>
              <a:rPr lang="fr-CH"/>
              <a:t>©2022, Karl Aberer, EPFL-IC, Laboratoire de systèmes d'informations répartis </a:t>
            </a:r>
            <a:endParaRPr lang="en-GB" dirty="0"/>
          </a:p>
        </p:txBody>
      </p:sp>
    </p:spTree>
    <p:extLst>
      <p:ext uri="{BB962C8B-B14F-4D97-AF65-F5344CB8AC3E}">
        <p14:creationId xmlns:p14="http://schemas.microsoft.com/office/powerpoint/2010/main" val="40155475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D36C44-5CC0-A444-8103-7800ABC1CB8A}"/>
              </a:ext>
            </a:extLst>
          </p:cNvPr>
          <p:cNvSpPr>
            <a:spLocks noGrp="1"/>
          </p:cNvSpPr>
          <p:nvPr>
            <p:ph type="title"/>
          </p:nvPr>
        </p:nvSpPr>
        <p:spPr/>
        <p:txBody>
          <a:bodyPr/>
          <a:lstStyle/>
          <a:p>
            <a:r>
              <a:rPr lang="en-US"/>
              <a:t>Learning the Model</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3826BD8-7698-F147-94E2-0821E6FCB834}"/>
                  </a:ext>
                </a:extLst>
              </p:cNvPr>
              <p:cNvSpPr>
                <a:spLocks noGrp="1"/>
              </p:cNvSpPr>
              <p:nvPr>
                <p:ph idx="1"/>
              </p:nvPr>
            </p:nvSpPr>
            <p:spPr>
              <a:xfrm>
                <a:off x="395015" y="1408289"/>
                <a:ext cx="10790331" cy="5809192"/>
              </a:xfrm>
            </p:spPr>
            <p:txBody>
              <a:bodyPr/>
              <a:lstStyle/>
              <a:p>
                <a:r>
                  <a:rPr lang="en-US" dirty="0"/>
                  <a:t>Minimize the margin loss function</a:t>
                </a:r>
              </a:p>
              <a:p>
                <a:pPr/>
                <a14:m>
                  <m:oMathPara xmlns:m="http://schemas.openxmlformats.org/officeDocument/2006/math">
                    <m:oMathParaPr>
                      <m:jc m:val="centerGroup"/>
                    </m:oMathParaPr>
                    <m:oMath xmlns:m="http://schemas.openxmlformats.org/officeDocument/2006/math">
                      <m:r>
                        <a:rPr lang="fr-CH" sz="2800" b="0" i="1">
                          <a:latin typeface="Cambria Math" panose="02040503050406030204" pitchFamily="18" charset="0"/>
                        </a:rPr>
                        <m:t>𝐽</m:t>
                      </m:r>
                      <m:d>
                        <m:dPr>
                          <m:ctrlPr>
                            <a:rPr lang="fr-CH" sz="2800" b="0" i="1">
                              <a:latin typeface="Cambria Math" panose="02040503050406030204" pitchFamily="18" charset="0"/>
                            </a:rPr>
                          </m:ctrlPr>
                        </m:dPr>
                        <m:e>
                          <m:r>
                            <a:rPr lang="fr-CH" sz="2800" b="0" i="1">
                              <a:latin typeface="Cambria Math" panose="02040503050406030204" pitchFamily="18" charset="0"/>
                              <a:ea typeface="Cambria Math" panose="02040503050406030204" pitchFamily="18" charset="0"/>
                            </a:rPr>
                            <m:t>𝜃</m:t>
                          </m:r>
                        </m:e>
                      </m:d>
                      <m:r>
                        <a:rPr lang="fr-CH" sz="2800" b="0" i="1">
                          <a:latin typeface="Cambria Math" panose="02040503050406030204" pitchFamily="18" charset="0"/>
                          <a:ea typeface="Cambria Math" panose="02040503050406030204" pitchFamily="18" charset="0"/>
                        </a:rPr>
                        <m:t>=</m:t>
                      </m:r>
                      <m:nary>
                        <m:naryPr>
                          <m:chr m:val="∑"/>
                          <m:supHide m:val="on"/>
                          <m:ctrlPr>
                            <a:rPr lang="fr-CH" sz="2800" b="0" i="1">
                              <a:latin typeface="Cambria Math" panose="02040503050406030204" pitchFamily="18" charset="0"/>
                              <a:ea typeface="Cambria Math" panose="02040503050406030204" pitchFamily="18" charset="0"/>
                            </a:rPr>
                          </m:ctrlPr>
                        </m:naryPr>
                        <m:sub>
                          <m:eqArr>
                            <m:eqArrPr>
                              <m:ctrlPr>
                                <a:rPr lang="fr-CH" sz="2800" b="0" i="1">
                                  <a:latin typeface="Cambria Math" panose="02040503050406030204" pitchFamily="18" charset="0"/>
                                  <a:ea typeface="Cambria Math" panose="02040503050406030204" pitchFamily="18" charset="0"/>
                                </a:rPr>
                              </m:ctrlPr>
                            </m:eqArrPr>
                            <m:e>
                              <m:r>
                                <m:rPr>
                                  <m:brk m:alnAt="7"/>
                                </m:rPr>
                                <a:rPr lang="fr-CH" sz="2800" b="0" i="1">
                                  <a:latin typeface="Cambria Math" panose="02040503050406030204" pitchFamily="18" charset="0"/>
                                  <a:ea typeface="Cambria Math" panose="02040503050406030204" pitchFamily="18" charset="0"/>
                                </a:rPr>
                                <m:t>(</m:t>
                              </m:r>
                              <m:r>
                                <a:rPr lang="fr-CH" sz="2800" b="0" i="1">
                                  <a:latin typeface="Cambria Math" panose="02040503050406030204" pitchFamily="18" charset="0"/>
                                  <a:ea typeface="Cambria Math" panose="02040503050406030204" pitchFamily="18" charset="0"/>
                                </a:rPr>
                                <m:t>h</m:t>
                              </m:r>
                              <m:r>
                                <a:rPr lang="fr-CH" sz="2800" b="0" i="1">
                                  <a:latin typeface="Cambria Math" panose="02040503050406030204" pitchFamily="18" charset="0"/>
                                  <a:ea typeface="Cambria Math" panose="02040503050406030204" pitchFamily="18" charset="0"/>
                                </a:rPr>
                                <m:t>,</m:t>
                              </m:r>
                              <m:r>
                                <a:rPr lang="fr-CH" sz="2800" b="0" i="1">
                                  <a:latin typeface="Cambria Math" panose="02040503050406030204" pitchFamily="18" charset="0"/>
                                  <a:ea typeface="Cambria Math" panose="02040503050406030204" pitchFamily="18" charset="0"/>
                                </a:rPr>
                                <m:t>𝑟</m:t>
                              </m:r>
                              <m:r>
                                <a:rPr lang="fr-CH" sz="2800" b="0" i="1">
                                  <a:latin typeface="Cambria Math" panose="02040503050406030204" pitchFamily="18" charset="0"/>
                                  <a:ea typeface="Cambria Math" panose="02040503050406030204" pitchFamily="18" charset="0"/>
                                </a:rPr>
                                <m:t>,</m:t>
                              </m:r>
                              <m:r>
                                <a:rPr lang="fr-CH" sz="2800" b="0" i="1">
                                  <a:latin typeface="Cambria Math" panose="02040503050406030204" pitchFamily="18" charset="0"/>
                                  <a:ea typeface="Cambria Math" panose="02040503050406030204" pitchFamily="18" charset="0"/>
                                </a:rPr>
                                <m:t>𝑡</m:t>
                              </m:r>
                              <m:r>
                                <a:rPr lang="fr-CH" sz="2800" b="0" i="1">
                                  <a:latin typeface="Cambria Math" panose="02040503050406030204" pitchFamily="18" charset="0"/>
                                  <a:ea typeface="Cambria Math" panose="02040503050406030204" pitchFamily="18" charset="0"/>
                                </a:rPr>
                                <m:t>)</m:t>
                              </m:r>
                              <m:r>
                                <a:rPr lang="fr-CH" sz="2800" b="0" i="1">
                                  <a:latin typeface="Cambria Math" panose="02040503050406030204" pitchFamily="18" charset="0"/>
                                  <a:ea typeface="Cambria Math" panose="02040503050406030204" pitchFamily="18" charset="0"/>
                                </a:rPr>
                                <m:t>𝜖</m:t>
                              </m:r>
                              <m:r>
                                <a:rPr lang="fr-CH" sz="2800" b="0" i="1">
                                  <a:latin typeface="Cambria Math" panose="02040503050406030204" pitchFamily="18" charset="0"/>
                                  <a:ea typeface="Cambria Math" panose="02040503050406030204" pitchFamily="18" charset="0"/>
                                </a:rPr>
                                <m:t>𝐺</m:t>
                              </m:r>
                            </m:e>
                            <m:e>
                              <m:r>
                                <a:rPr lang="fr-CH" sz="2800" b="0" i="1">
                                  <a:latin typeface="Cambria Math" panose="02040503050406030204" pitchFamily="18" charset="0"/>
                                  <a:ea typeface="Cambria Math" panose="02040503050406030204" pitchFamily="18" charset="0"/>
                                </a:rPr>
                                <m:t>(</m:t>
                              </m:r>
                              <m:sSup>
                                <m:sSupPr>
                                  <m:ctrlPr>
                                    <a:rPr lang="fr-CH" sz="2800" b="0" i="1">
                                      <a:latin typeface="Cambria Math" panose="02040503050406030204" pitchFamily="18" charset="0"/>
                                      <a:ea typeface="Cambria Math" panose="02040503050406030204" pitchFamily="18" charset="0"/>
                                    </a:rPr>
                                  </m:ctrlPr>
                                </m:sSupPr>
                                <m:e>
                                  <m:r>
                                    <a:rPr lang="fr-CH" sz="2800" b="0" i="1">
                                      <a:latin typeface="Cambria Math" panose="02040503050406030204" pitchFamily="18" charset="0"/>
                                      <a:ea typeface="Cambria Math" panose="02040503050406030204" pitchFamily="18" charset="0"/>
                                    </a:rPr>
                                    <m:t>h</m:t>
                                  </m:r>
                                </m:e>
                                <m:sup>
                                  <m:r>
                                    <a:rPr lang="fr-CH" sz="2800" b="0" i="1">
                                      <a:latin typeface="Cambria Math" panose="02040503050406030204" pitchFamily="18" charset="0"/>
                                      <a:ea typeface="Cambria Math" panose="02040503050406030204" pitchFamily="18" charset="0"/>
                                    </a:rPr>
                                    <m:t>′</m:t>
                                  </m:r>
                                </m:sup>
                              </m:sSup>
                              <m:r>
                                <a:rPr lang="fr-CH" sz="2800" b="0" i="1">
                                  <a:latin typeface="Cambria Math" panose="02040503050406030204" pitchFamily="18" charset="0"/>
                                  <a:ea typeface="Cambria Math" panose="02040503050406030204" pitchFamily="18" charset="0"/>
                                </a:rPr>
                                <m:t>,</m:t>
                              </m:r>
                              <m:r>
                                <a:rPr lang="fr-CH" sz="2800" b="0" i="1" smtClean="0">
                                  <a:latin typeface="Cambria Math" panose="02040503050406030204" pitchFamily="18" charset="0"/>
                                  <a:ea typeface="Cambria Math" panose="02040503050406030204" pitchFamily="18" charset="0"/>
                                </a:rPr>
                                <m:t>𝑟</m:t>
                              </m:r>
                              <m:r>
                                <a:rPr lang="fr-CH" sz="2800" b="0" i="1">
                                  <a:latin typeface="Cambria Math" panose="02040503050406030204" pitchFamily="18" charset="0"/>
                                  <a:ea typeface="Cambria Math" panose="02040503050406030204" pitchFamily="18" charset="0"/>
                                </a:rPr>
                                <m:t>,</m:t>
                              </m:r>
                              <m:sSup>
                                <m:sSupPr>
                                  <m:ctrlPr>
                                    <a:rPr lang="fr-CH" sz="2800" b="0" i="1">
                                      <a:latin typeface="Cambria Math" panose="02040503050406030204" pitchFamily="18" charset="0"/>
                                      <a:ea typeface="Cambria Math" panose="02040503050406030204" pitchFamily="18" charset="0"/>
                                    </a:rPr>
                                  </m:ctrlPr>
                                </m:sSupPr>
                                <m:e>
                                  <m:r>
                                    <a:rPr lang="fr-CH" sz="2800" b="0" i="1">
                                      <a:latin typeface="Cambria Math" panose="02040503050406030204" pitchFamily="18" charset="0"/>
                                      <a:ea typeface="Cambria Math" panose="02040503050406030204" pitchFamily="18" charset="0"/>
                                    </a:rPr>
                                    <m:t>𝑡</m:t>
                                  </m:r>
                                </m:e>
                                <m:sup>
                                  <m:r>
                                    <a:rPr lang="fr-CH" sz="2800" b="0" i="1">
                                      <a:latin typeface="Cambria Math" panose="02040503050406030204" pitchFamily="18" charset="0"/>
                                      <a:ea typeface="Cambria Math" panose="02040503050406030204" pitchFamily="18" charset="0"/>
                                    </a:rPr>
                                    <m:t>′</m:t>
                                  </m:r>
                                </m:sup>
                              </m:sSup>
                              <m:r>
                                <a:rPr lang="fr-CH" sz="2800" b="0" i="1">
                                  <a:latin typeface="Cambria Math" panose="02040503050406030204" pitchFamily="18" charset="0"/>
                                  <a:ea typeface="Cambria Math" panose="02040503050406030204" pitchFamily="18" charset="0"/>
                                </a:rPr>
                                <m:t>)</m:t>
                              </m:r>
                              <m:r>
                                <a:rPr lang="fr-CH" sz="2800" b="0" i="1">
                                  <a:latin typeface="Cambria Math" panose="02040503050406030204" pitchFamily="18" charset="0"/>
                                  <a:ea typeface="Cambria Math" panose="02040503050406030204" pitchFamily="18" charset="0"/>
                                </a:rPr>
                                <m:t>𝜖</m:t>
                              </m:r>
                              <m:r>
                                <a:rPr lang="fr-CH" sz="2800" b="0" i="1">
                                  <a:latin typeface="Cambria Math" panose="02040503050406030204" pitchFamily="18" charset="0"/>
                                  <a:ea typeface="Cambria Math" panose="02040503050406030204" pitchFamily="18" charset="0"/>
                                </a:rPr>
                                <m:t>𝐺</m:t>
                              </m:r>
                              <m:r>
                                <a:rPr lang="fr-CH" sz="2800" b="0" i="1">
                                  <a:latin typeface="Cambria Math" panose="02040503050406030204" pitchFamily="18" charset="0"/>
                                  <a:ea typeface="Cambria Math" panose="02040503050406030204" pitchFamily="18" charset="0"/>
                                </a:rPr>
                                <m:t>′</m:t>
                              </m:r>
                              <m:d>
                                <m:dPr>
                                  <m:ctrlPr>
                                    <a:rPr lang="fr-CH" sz="2800" i="1">
                                      <a:latin typeface="Cambria Math" panose="02040503050406030204" pitchFamily="18" charset="0"/>
                                    </a:rPr>
                                  </m:ctrlPr>
                                </m:dPr>
                                <m:e>
                                  <m:r>
                                    <a:rPr lang="fr-CH" sz="2800" i="1">
                                      <a:latin typeface="Cambria Math" panose="02040503050406030204" pitchFamily="18" charset="0"/>
                                    </a:rPr>
                                    <m:t>h</m:t>
                                  </m:r>
                                  <m:r>
                                    <a:rPr lang="fr-CH" sz="2800" i="1">
                                      <a:latin typeface="Cambria Math" panose="02040503050406030204" pitchFamily="18" charset="0"/>
                                    </a:rPr>
                                    <m:t>,</m:t>
                                  </m:r>
                                  <m:r>
                                    <a:rPr lang="fr-CH" sz="2800" i="1">
                                      <a:latin typeface="Cambria Math" panose="02040503050406030204" pitchFamily="18" charset="0"/>
                                    </a:rPr>
                                    <m:t>𝑟</m:t>
                                  </m:r>
                                  <m:r>
                                    <a:rPr lang="fr-CH" sz="2800" i="1">
                                      <a:latin typeface="Cambria Math" panose="02040503050406030204" pitchFamily="18" charset="0"/>
                                    </a:rPr>
                                    <m:t>,</m:t>
                                  </m:r>
                                  <m:r>
                                    <a:rPr lang="fr-CH" sz="2800" i="1">
                                      <a:latin typeface="Cambria Math" panose="02040503050406030204" pitchFamily="18" charset="0"/>
                                    </a:rPr>
                                    <m:t>𝑡</m:t>
                                  </m:r>
                                </m:e>
                              </m:d>
                            </m:e>
                          </m:eqArr>
                        </m:sub>
                        <m:sup/>
                        <m:e>
                          <m:r>
                            <m:rPr>
                              <m:sty m:val="p"/>
                            </m:rPr>
                            <a:rPr lang="fr-CH" sz="2800" b="0" i="0">
                              <a:latin typeface="Cambria Math" panose="02040503050406030204" pitchFamily="18" charset="0"/>
                              <a:ea typeface="Cambria Math" panose="02040503050406030204" pitchFamily="18" charset="0"/>
                            </a:rPr>
                            <m:t>max</m:t>
                          </m:r>
                          <m:r>
                            <a:rPr lang="fr-CH" sz="2800" b="0" i="1">
                              <a:latin typeface="Cambria Math" panose="02040503050406030204" pitchFamily="18" charset="0"/>
                              <a:ea typeface="Cambria Math" panose="02040503050406030204" pitchFamily="18" charset="0"/>
                            </a:rPr>
                            <m:t>⁡(0,</m:t>
                          </m:r>
                          <m:r>
                            <a:rPr lang="fr-CH" sz="2800" b="0" i="1">
                              <a:latin typeface="Cambria Math" panose="02040503050406030204" pitchFamily="18" charset="0"/>
                              <a:ea typeface="Cambria Math" panose="02040503050406030204" pitchFamily="18" charset="0"/>
                            </a:rPr>
                            <m:t>𝛾</m:t>
                          </m:r>
                          <m:r>
                            <a:rPr lang="fr-CH" sz="2800" b="0" i="0" smtClean="0">
                              <a:latin typeface="Cambria Math" panose="02040503050406030204" pitchFamily="18" charset="0"/>
                              <a:ea typeface="Cambria Math" panose="02040503050406030204" pitchFamily="18" charset="0"/>
                            </a:rPr>
                            <m:t>+</m:t>
                          </m:r>
                          <m:r>
                            <m:rPr>
                              <m:sty m:val="p"/>
                            </m:rPr>
                            <a:rPr lang="fr-CH" sz="2800">
                              <a:latin typeface="Cambria Math" panose="02040503050406030204" pitchFamily="18" charset="0"/>
                            </a:rPr>
                            <m:t>f</m:t>
                          </m:r>
                          <m:d>
                            <m:dPr>
                              <m:ctrlPr>
                                <a:rPr lang="fr-CH" sz="2800" i="1">
                                  <a:latin typeface="Cambria Math" panose="02040503050406030204" pitchFamily="18" charset="0"/>
                                </a:rPr>
                              </m:ctrlPr>
                            </m:dPr>
                            <m:e>
                              <m:sSub>
                                <m:sSubPr>
                                  <m:ctrlPr>
                                    <a:rPr lang="fr-CH" sz="2800" i="1">
                                      <a:latin typeface="Cambria Math" panose="02040503050406030204" pitchFamily="18" charset="0"/>
                                    </a:rPr>
                                  </m:ctrlPr>
                                </m:sSubPr>
                                <m:e>
                                  <m:r>
                                    <a:rPr lang="fr-CH" sz="2800" b="1" i="1">
                                      <a:latin typeface="Cambria Math" panose="02040503050406030204" pitchFamily="18" charset="0"/>
                                    </a:rPr>
                                    <m:t>𝒗</m:t>
                                  </m:r>
                                </m:e>
                                <m:sub>
                                  <m:r>
                                    <a:rPr lang="fr-CH" sz="2800" i="1">
                                      <a:latin typeface="Cambria Math" panose="02040503050406030204" pitchFamily="18" charset="0"/>
                                    </a:rPr>
                                    <m:t>h</m:t>
                                  </m:r>
                                </m:sub>
                              </m:sSub>
                              <m:r>
                                <a:rPr lang="fr-CH" sz="2800" i="1">
                                  <a:latin typeface="Cambria Math" panose="02040503050406030204" pitchFamily="18" charset="0"/>
                                </a:rPr>
                                <m:t>, </m:t>
                              </m:r>
                              <m:sSub>
                                <m:sSubPr>
                                  <m:ctrlPr>
                                    <a:rPr lang="fr-CH" sz="2800" i="1">
                                      <a:latin typeface="Cambria Math" panose="02040503050406030204" pitchFamily="18" charset="0"/>
                                    </a:rPr>
                                  </m:ctrlPr>
                                </m:sSubPr>
                                <m:e>
                                  <m:r>
                                    <a:rPr lang="fr-CH" sz="2800" b="1" i="1">
                                      <a:latin typeface="Cambria Math" panose="02040503050406030204" pitchFamily="18" charset="0"/>
                                    </a:rPr>
                                    <m:t>𝒗</m:t>
                                  </m:r>
                                </m:e>
                                <m:sub>
                                  <m:r>
                                    <a:rPr lang="fr-CH" sz="2800" i="1">
                                      <a:latin typeface="Cambria Math" panose="02040503050406030204" pitchFamily="18" charset="0"/>
                                    </a:rPr>
                                    <m:t>𝑟</m:t>
                                  </m:r>
                                </m:sub>
                              </m:sSub>
                              <m:r>
                                <a:rPr lang="fr-CH" sz="2800" i="1">
                                  <a:latin typeface="Cambria Math" panose="02040503050406030204" pitchFamily="18" charset="0"/>
                                </a:rPr>
                                <m:t>,</m:t>
                              </m:r>
                              <m:sSub>
                                <m:sSubPr>
                                  <m:ctrlPr>
                                    <a:rPr lang="fr-CH" sz="2800" i="1">
                                      <a:latin typeface="Cambria Math" panose="02040503050406030204" pitchFamily="18" charset="0"/>
                                    </a:rPr>
                                  </m:ctrlPr>
                                </m:sSubPr>
                                <m:e>
                                  <m:r>
                                    <a:rPr lang="fr-CH" sz="2800" b="1" i="1">
                                      <a:latin typeface="Cambria Math" panose="02040503050406030204" pitchFamily="18" charset="0"/>
                                    </a:rPr>
                                    <m:t>𝒗</m:t>
                                  </m:r>
                                </m:e>
                                <m:sub>
                                  <m:r>
                                    <a:rPr lang="fr-CH" sz="2800" i="1">
                                      <a:latin typeface="Cambria Math" panose="02040503050406030204" pitchFamily="18" charset="0"/>
                                    </a:rPr>
                                    <m:t>𝑡</m:t>
                                  </m:r>
                                </m:sub>
                              </m:sSub>
                            </m:e>
                          </m:d>
                          <m:r>
                            <a:rPr lang="fr-CH" sz="2800" b="0" i="1" smtClean="0">
                              <a:latin typeface="Cambria Math" panose="02040503050406030204" pitchFamily="18" charset="0"/>
                            </a:rPr>
                            <m:t> −</m:t>
                          </m:r>
                          <m:r>
                            <m:rPr>
                              <m:sty m:val="p"/>
                            </m:rPr>
                            <a:rPr lang="fr-CH" sz="2800">
                              <a:latin typeface="Cambria Math" panose="02040503050406030204" pitchFamily="18" charset="0"/>
                            </a:rPr>
                            <m:t>f</m:t>
                          </m:r>
                          <m:d>
                            <m:dPr>
                              <m:ctrlPr>
                                <a:rPr lang="fr-CH" sz="2800" i="1">
                                  <a:latin typeface="Cambria Math" panose="02040503050406030204" pitchFamily="18" charset="0"/>
                                </a:rPr>
                              </m:ctrlPr>
                            </m:dPr>
                            <m:e>
                              <m:sSub>
                                <m:sSubPr>
                                  <m:ctrlPr>
                                    <a:rPr lang="fr-CH" sz="2800" i="1">
                                      <a:latin typeface="Cambria Math" panose="02040503050406030204" pitchFamily="18" charset="0"/>
                                    </a:rPr>
                                  </m:ctrlPr>
                                </m:sSubPr>
                                <m:e>
                                  <m:r>
                                    <a:rPr lang="fr-CH" sz="2800" b="1" i="1">
                                      <a:latin typeface="Cambria Math" panose="02040503050406030204" pitchFamily="18" charset="0"/>
                                    </a:rPr>
                                    <m:t>𝒗</m:t>
                                  </m:r>
                                </m:e>
                                <m:sub>
                                  <m:r>
                                    <a:rPr lang="fr-CH" sz="2800" i="1">
                                      <a:latin typeface="Cambria Math" panose="02040503050406030204" pitchFamily="18" charset="0"/>
                                    </a:rPr>
                                    <m:t>h</m:t>
                                  </m:r>
                                  <m:r>
                                    <a:rPr lang="fr-CH" sz="2800" i="1">
                                      <a:latin typeface="Cambria Math" panose="02040503050406030204" pitchFamily="18" charset="0"/>
                                    </a:rPr>
                                    <m:t>′</m:t>
                                  </m:r>
                                </m:sub>
                              </m:sSub>
                              <m:r>
                                <a:rPr lang="fr-CH" sz="2800" i="1">
                                  <a:latin typeface="Cambria Math" panose="02040503050406030204" pitchFamily="18" charset="0"/>
                                </a:rPr>
                                <m:t>,</m:t>
                              </m:r>
                              <m:r>
                                <a:rPr lang="fr-CH" sz="2800" i="1" smtClean="0">
                                  <a:latin typeface="Cambria Math" panose="02040503050406030204" pitchFamily="18" charset="0"/>
                                </a:rPr>
                                <m:t> </m:t>
                              </m:r>
                              <m:sSub>
                                <m:sSubPr>
                                  <m:ctrlPr>
                                    <a:rPr lang="fr-CH" sz="2800" i="1">
                                      <a:latin typeface="Cambria Math" panose="02040503050406030204" pitchFamily="18" charset="0"/>
                                    </a:rPr>
                                  </m:ctrlPr>
                                </m:sSubPr>
                                <m:e>
                                  <m:r>
                                    <a:rPr lang="fr-CH" sz="2800" b="1" i="1">
                                      <a:latin typeface="Cambria Math" panose="02040503050406030204" pitchFamily="18" charset="0"/>
                                    </a:rPr>
                                    <m:t>𝒗</m:t>
                                  </m:r>
                                </m:e>
                                <m:sub>
                                  <m:r>
                                    <a:rPr lang="fr-CH" sz="2800" i="1">
                                      <a:latin typeface="Cambria Math" panose="02040503050406030204" pitchFamily="18" charset="0"/>
                                    </a:rPr>
                                    <m:t>𝑟</m:t>
                                  </m:r>
                                </m:sub>
                              </m:sSub>
                              <m:r>
                                <a:rPr lang="fr-CH" sz="2800" i="1">
                                  <a:latin typeface="Cambria Math" panose="02040503050406030204" pitchFamily="18" charset="0"/>
                                </a:rPr>
                                <m:t>,</m:t>
                              </m:r>
                              <m:sSub>
                                <m:sSubPr>
                                  <m:ctrlPr>
                                    <a:rPr lang="fr-CH" sz="2800" i="1">
                                      <a:latin typeface="Cambria Math" panose="02040503050406030204" pitchFamily="18" charset="0"/>
                                    </a:rPr>
                                  </m:ctrlPr>
                                </m:sSubPr>
                                <m:e>
                                  <m:r>
                                    <a:rPr lang="fr-CH" sz="2800" b="1" i="1">
                                      <a:latin typeface="Cambria Math" panose="02040503050406030204" pitchFamily="18" charset="0"/>
                                    </a:rPr>
                                    <m:t>𝒗</m:t>
                                  </m:r>
                                </m:e>
                                <m:sub>
                                  <m:r>
                                    <a:rPr lang="fr-CH" sz="2800" i="1">
                                      <a:latin typeface="Cambria Math" panose="02040503050406030204" pitchFamily="18" charset="0"/>
                                    </a:rPr>
                                    <m:t>𝑡</m:t>
                                  </m:r>
                                  <m:r>
                                    <a:rPr lang="fr-CH" sz="2800" i="1">
                                      <a:latin typeface="Cambria Math" panose="02040503050406030204" pitchFamily="18" charset="0"/>
                                    </a:rPr>
                                    <m:t>′</m:t>
                                  </m:r>
                                </m:sub>
                              </m:sSub>
                            </m:e>
                          </m:d>
                          <m:r>
                            <a:rPr lang="fr-CH" sz="2800" b="0" i="1">
                              <a:latin typeface="Cambria Math" panose="02040503050406030204" pitchFamily="18" charset="0"/>
                            </a:rPr>
                            <m:t>)</m:t>
                          </m:r>
                        </m:e>
                      </m:nary>
                    </m:oMath>
                  </m:oMathPara>
                </a14:m>
                <a:endParaRPr lang="en-US" dirty="0"/>
              </a:p>
              <a:p>
                <a14:m>
                  <m:oMath xmlns:m="http://schemas.openxmlformats.org/officeDocument/2006/math">
                    <m:r>
                      <a:rPr lang="fr-CH" i="1">
                        <a:latin typeface="Cambria Math" panose="02040503050406030204" pitchFamily="18" charset="0"/>
                        <a:ea typeface="Cambria Math" panose="02040503050406030204" pitchFamily="18" charset="0"/>
                      </a:rPr>
                      <m:t>𝛾</m:t>
                    </m:r>
                    <m:r>
                      <a:rPr lang="fr-CH" b="0" i="1" smtClean="0">
                        <a:latin typeface="Cambria Math" panose="02040503050406030204" pitchFamily="18" charset="0"/>
                        <a:ea typeface="Cambria Math" panose="02040503050406030204" pitchFamily="18" charset="0"/>
                      </a:rPr>
                      <m:t>&gt;0</m:t>
                    </m:r>
                  </m:oMath>
                </a14:m>
                <a:r>
                  <a:rPr lang="en-US" dirty="0"/>
                  <a:t> is a hyperparameter</a:t>
                </a:r>
              </a:p>
              <a:p>
                <a:pPr marL="457200" indent="-457200">
                  <a:buFont typeface="Arial" panose="020B0604020202020204" pitchFamily="34" charset="0"/>
                  <a:buChar char="•"/>
                </a:pPr>
                <a:r>
                  <a:rPr lang="en-US" sz="3200" dirty="0"/>
                  <a:t>The loss function attempts to separate scores from correct and incorrect triples by the margin </a:t>
                </a:r>
                <a14:m>
                  <m:oMath xmlns:m="http://schemas.openxmlformats.org/officeDocument/2006/math">
                    <m:r>
                      <a:rPr lang="fr-CH" sz="3200" i="1" smtClean="0">
                        <a:latin typeface="Cambria Math" panose="02040503050406030204" pitchFamily="18" charset="0"/>
                        <a:ea typeface="Cambria Math" panose="02040503050406030204" pitchFamily="18" charset="0"/>
                      </a:rPr>
                      <m:t>𝛾</m:t>
                    </m:r>
                  </m:oMath>
                </a14:m>
                <a:endParaRPr lang="en-US" sz="3200" dirty="0"/>
              </a:p>
              <a:p>
                <a:br>
                  <a:rPr lang="en-US" dirty="0"/>
                </a:br>
                <a:r>
                  <a:rPr lang="en-US" dirty="0"/>
                  <a:t>Example: if </a:t>
                </a:r>
                <a14:m>
                  <m:oMath xmlns:m="http://schemas.openxmlformats.org/officeDocument/2006/math">
                    <m:r>
                      <a:rPr lang="fr-CH" i="1" smtClean="0">
                        <a:latin typeface="Cambria Math" panose="02040503050406030204" pitchFamily="18" charset="0"/>
                        <a:ea typeface="Cambria Math" panose="02040503050406030204" pitchFamily="18" charset="0"/>
                      </a:rPr>
                      <m:t>𝛾</m:t>
                    </m:r>
                    <m:r>
                      <a:rPr lang="fr-CH" b="0" i="1" smtClean="0">
                        <a:latin typeface="Cambria Math" panose="02040503050406030204" pitchFamily="18" charset="0"/>
                        <a:ea typeface="Cambria Math" panose="02040503050406030204" pitchFamily="18" charset="0"/>
                      </a:rPr>
                      <m:t>=2</m:t>
                    </m:r>
                  </m:oMath>
                </a14:m>
                <a:r>
                  <a:rPr lang="fr-CH" b="0" dirty="0">
                    <a:ea typeface="Cambria Math" panose="02040503050406030204" pitchFamily="18" charset="0"/>
                  </a:rPr>
                  <a:t> and </a:t>
                </a:r>
                <a14:m>
                  <m:oMath xmlns:m="http://schemas.openxmlformats.org/officeDocument/2006/math">
                    <m:r>
                      <m:rPr>
                        <m:sty m:val="p"/>
                      </m:rPr>
                      <a:rPr lang="fr-CH" sz="3200">
                        <a:latin typeface="Cambria Math" panose="02040503050406030204" pitchFamily="18" charset="0"/>
                      </a:rPr>
                      <m:t>f</m:t>
                    </m:r>
                    <m:d>
                      <m:dPr>
                        <m:ctrlPr>
                          <a:rPr lang="fr-CH" sz="3200" i="1">
                            <a:latin typeface="Cambria Math" panose="02040503050406030204" pitchFamily="18" charset="0"/>
                          </a:rPr>
                        </m:ctrlPr>
                      </m:dPr>
                      <m:e>
                        <m:sSub>
                          <m:sSubPr>
                            <m:ctrlPr>
                              <a:rPr lang="fr-CH" sz="3200" i="1">
                                <a:latin typeface="Cambria Math" panose="02040503050406030204" pitchFamily="18" charset="0"/>
                              </a:rPr>
                            </m:ctrlPr>
                          </m:sSubPr>
                          <m:e>
                            <m:r>
                              <a:rPr lang="fr-CH" sz="3200" b="1" i="1">
                                <a:latin typeface="Cambria Math" panose="02040503050406030204" pitchFamily="18" charset="0"/>
                              </a:rPr>
                              <m:t>𝒗</m:t>
                            </m:r>
                          </m:e>
                          <m:sub>
                            <m:r>
                              <a:rPr lang="fr-CH" sz="3200" i="1">
                                <a:latin typeface="Cambria Math" panose="02040503050406030204" pitchFamily="18" charset="0"/>
                              </a:rPr>
                              <m:t>h</m:t>
                            </m:r>
                          </m:sub>
                        </m:sSub>
                        <m:r>
                          <a:rPr lang="fr-CH" sz="3200" i="1">
                            <a:latin typeface="Cambria Math" panose="02040503050406030204" pitchFamily="18" charset="0"/>
                          </a:rPr>
                          <m:t>, </m:t>
                        </m:r>
                        <m:sSub>
                          <m:sSubPr>
                            <m:ctrlPr>
                              <a:rPr lang="fr-CH" sz="3200" i="1">
                                <a:latin typeface="Cambria Math" panose="02040503050406030204" pitchFamily="18" charset="0"/>
                              </a:rPr>
                            </m:ctrlPr>
                          </m:sSubPr>
                          <m:e>
                            <m:r>
                              <a:rPr lang="fr-CH" sz="3200" b="1" i="1">
                                <a:latin typeface="Cambria Math" panose="02040503050406030204" pitchFamily="18" charset="0"/>
                              </a:rPr>
                              <m:t>𝒗</m:t>
                            </m:r>
                          </m:e>
                          <m:sub>
                            <m:r>
                              <a:rPr lang="fr-CH" sz="3200" i="1">
                                <a:latin typeface="Cambria Math" panose="02040503050406030204" pitchFamily="18" charset="0"/>
                              </a:rPr>
                              <m:t>𝑟</m:t>
                            </m:r>
                          </m:sub>
                        </m:sSub>
                        <m:r>
                          <a:rPr lang="fr-CH" sz="3200" i="1">
                            <a:latin typeface="Cambria Math" panose="02040503050406030204" pitchFamily="18" charset="0"/>
                          </a:rPr>
                          <m:t>,</m:t>
                        </m:r>
                        <m:sSub>
                          <m:sSubPr>
                            <m:ctrlPr>
                              <a:rPr lang="fr-CH" sz="3200" i="1">
                                <a:latin typeface="Cambria Math" panose="02040503050406030204" pitchFamily="18" charset="0"/>
                              </a:rPr>
                            </m:ctrlPr>
                          </m:sSubPr>
                          <m:e>
                            <m:r>
                              <a:rPr lang="fr-CH" sz="3200" b="1" i="1">
                                <a:latin typeface="Cambria Math" panose="02040503050406030204" pitchFamily="18" charset="0"/>
                              </a:rPr>
                              <m:t>𝒗</m:t>
                            </m:r>
                          </m:e>
                          <m:sub>
                            <m:r>
                              <a:rPr lang="fr-CH" sz="3200" i="1">
                                <a:latin typeface="Cambria Math" panose="02040503050406030204" pitchFamily="18" charset="0"/>
                              </a:rPr>
                              <m:t>𝑡</m:t>
                            </m:r>
                          </m:sub>
                        </m:sSub>
                      </m:e>
                    </m:d>
                  </m:oMath>
                </a14:m>
                <a:r>
                  <a:rPr lang="fr-CH" b="0" dirty="0">
                    <a:ea typeface="Cambria Math" panose="02040503050406030204" pitchFamily="18" charset="0"/>
                  </a:rPr>
                  <a:t> = 0, </a:t>
                </a:r>
                <a:r>
                  <a:rPr lang="fr-CH" b="0" dirty="0" err="1">
                    <a:ea typeface="Cambria Math" panose="02040503050406030204" pitchFamily="18" charset="0"/>
                  </a:rPr>
                  <a:t>then</a:t>
                </a:r>
                <a:br>
                  <a:rPr lang="fr-CH" b="0" dirty="0">
                    <a:ea typeface="Cambria Math" panose="02040503050406030204" pitchFamily="18" charset="0"/>
                  </a:rPr>
                </a:br>
                <a:r>
                  <a:rPr lang="fr-CH" b="0" dirty="0">
                    <a:ea typeface="Cambria Math" panose="02040503050406030204" pitchFamily="18" charset="0"/>
                  </a:rPr>
                  <a:t>	if</a:t>
                </a:r>
                <a:r>
                  <a:rPr lang="fr-CH" dirty="0">
                    <a:ea typeface="Cambria Math" panose="02040503050406030204" pitchFamily="18" charset="0"/>
                  </a:rPr>
                  <a:t> </a:t>
                </a:r>
                <a14:m>
                  <m:oMath xmlns:m="http://schemas.openxmlformats.org/officeDocument/2006/math">
                    <m:r>
                      <m:rPr>
                        <m:sty m:val="p"/>
                      </m:rPr>
                      <a:rPr lang="fr-CH" sz="3200">
                        <a:latin typeface="Cambria Math" panose="02040503050406030204" pitchFamily="18" charset="0"/>
                      </a:rPr>
                      <m:t>f</m:t>
                    </m:r>
                    <m:d>
                      <m:dPr>
                        <m:ctrlPr>
                          <a:rPr lang="fr-CH" sz="3200" i="1">
                            <a:latin typeface="Cambria Math" panose="02040503050406030204" pitchFamily="18" charset="0"/>
                          </a:rPr>
                        </m:ctrlPr>
                      </m:dPr>
                      <m:e>
                        <m:sSub>
                          <m:sSubPr>
                            <m:ctrlPr>
                              <a:rPr lang="fr-CH" sz="3200" i="1">
                                <a:latin typeface="Cambria Math" panose="02040503050406030204" pitchFamily="18" charset="0"/>
                              </a:rPr>
                            </m:ctrlPr>
                          </m:sSubPr>
                          <m:e>
                            <m:r>
                              <a:rPr lang="fr-CH" sz="3200" b="1" i="1">
                                <a:latin typeface="Cambria Math" panose="02040503050406030204" pitchFamily="18" charset="0"/>
                              </a:rPr>
                              <m:t>𝒗</m:t>
                            </m:r>
                          </m:e>
                          <m:sub>
                            <m:r>
                              <a:rPr lang="fr-CH" sz="3200" i="1">
                                <a:latin typeface="Cambria Math" panose="02040503050406030204" pitchFamily="18" charset="0"/>
                              </a:rPr>
                              <m:t>h</m:t>
                            </m:r>
                            <m:r>
                              <a:rPr lang="fr-CH" sz="3200" i="1">
                                <a:latin typeface="Cambria Math" panose="02040503050406030204" pitchFamily="18" charset="0"/>
                              </a:rPr>
                              <m:t>′</m:t>
                            </m:r>
                          </m:sub>
                        </m:sSub>
                        <m:r>
                          <a:rPr lang="fr-CH" sz="3200" i="1">
                            <a:latin typeface="Cambria Math" panose="02040503050406030204" pitchFamily="18" charset="0"/>
                          </a:rPr>
                          <m:t>, </m:t>
                        </m:r>
                        <m:sSub>
                          <m:sSubPr>
                            <m:ctrlPr>
                              <a:rPr lang="fr-CH" sz="3200" i="1">
                                <a:latin typeface="Cambria Math" panose="02040503050406030204" pitchFamily="18" charset="0"/>
                              </a:rPr>
                            </m:ctrlPr>
                          </m:sSubPr>
                          <m:e>
                            <m:r>
                              <a:rPr lang="fr-CH" sz="3200" b="1" i="1">
                                <a:latin typeface="Cambria Math" panose="02040503050406030204" pitchFamily="18" charset="0"/>
                              </a:rPr>
                              <m:t>𝒗</m:t>
                            </m:r>
                          </m:e>
                          <m:sub>
                            <m:r>
                              <a:rPr lang="fr-CH" sz="3200" i="1">
                                <a:latin typeface="Cambria Math" panose="02040503050406030204" pitchFamily="18" charset="0"/>
                              </a:rPr>
                              <m:t>𝑟</m:t>
                            </m:r>
                          </m:sub>
                        </m:sSub>
                        <m:r>
                          <a:rPr lang="fr-CH" sz="3200" i="1">
                            <a:latin typeface="Cambria Math" panose="02040503050406030204" pitchFamily="18" charset="0"/>
                          </a:rPr>
                          <m:t>,</m:t>
                        </m:r>
                        <m:sSub>
                          <m:sSubPr>
                            <m:ctrlPr>
                              <a:rPr lang="fr-CH" sz="3200" i="1">
                                <a:latin typeface="Cambria Math" panose="02040503050406030204" pitchFamily="18" charset="0"/>
                              </a:rPr>
                            </m:ctrlPr>
                          </m:sSubPr>
                          <m:e>
                            <m:r>
                              <a:rPr lang="fr-CH" sz="3200" b="1" i="1">
                                <a:latin typeface="Cambria Math" panose="02040503050406030204" pitchFamily="18" charset="0"/>
                              </a:rPr>
                              <m:t>𝒗</m:t>
                            </m:r>
                          </m:e>
                          <m:sub>
                            <m:r>
                              <a:rPr lang="fr-CH" sz="3200" i="1">
                                <a:latin typeface="Cambria Math" panose="02040503050406030204" pitchFamily="18" charset="0"/>
                              </a:rPr>
                              <m:t>𝑡</m:t>
                            </m:r>
                            <m:r>
                              <a:rPr lang="fr-CH" sz="3200" i="1">
                                <a:latin typeface="Cambria Math" panose="02040503050406030204" pitchFamily="18" charset="0"/>
                              </a:rPr>
                              <m:t>′</m:t>
                            </m:r>
                          </m:sub>
                        </m:sSub>
                      </m:e>
                    </m:d>
                    <m:r>
                      <a:rPr lang="fr-CH" sz="3200">
                        <a:latin typeface="Cambria Math" panose="02040503050406030204" pitchFamily="18" charset="0"/>
                      </a:rPr>
                      <m:t>=</m:t>
                    </m:r>
                    <m:r>
                      <a:rPr lang="fr-CH" sz="3200" b="0" i="0" smtClean="0">
                        <a:latin typeface="Cambria Math" panose="02040503050406030204" pitchFamily="18" charset="0"/>
                      </a:rPr>
                      <m:t>2</m:t>
                    </m:r>
                  </m:oMath>
                </a14:m>
                <a:r>
                  <a:rPr lang="fr-CH" sz="3200" b="0" dirty="0">
                    <a:ea typeface="Cambria Math" panose="02040503050406030204" pitchFamily="18" charset="0"/>
                  </a:rPr>
                  <a:t> </a:t>
                </a:r>
                <a:r>
                  <a:rPr lang="fr-CH" b="0" dirty="0">
                    <a:ea typeface="Cambria Math" panose="02040503050406030204" pitchFamily="18" charset="0"/>
                  </a:rPr>
                  <a:t>or </a:t>
                </a:r>
                <a:r>
                  <a:rPr lang="fr-CH" dirty="0">
                    <a:ea typeface="Cambria Math" panose="02040503050406030204" pitchFamily="18" charset="0"/>
                  </a:rPr>
                  <a:t>3</a:t>
                </a:r>
                <a:r>
                  <a:rPr lang="fr-CH" b="0" dirty="0">
                    <a:ea typeface="Cambria Math" panose="02040503050406030204" pitchFamily="18" charset="0"/>
                  </a:rPr>
                  <a:t>, </a:t>
                </a:r>
                <a:r>
                  <a:rPr lang="fr-CH" b="0" dirty="0" err="1">
                    <a:ea typeface="Cambria Math" panose="02040503050406030204" pitchFamily="18" charset="0"/>
                  </a:rPr>
                  <a:t>then</a:t>
                </a:r>
                <a:r>
                  <a:rPr lang="fr-CH" b="0" dirty="0">
                    <a:ea typeface="Cambria Math" panose="02040503050406030204" pitchFamily="18" charset="0"/>
                  </a:rPr>
                  <a:t> </a:t>
                </a:r>
                <a14:m>
                  <m:oMath xmlns:m="http://schemas.openxmlformats.org/officeDocument/2006/math">
                    <m:r>
                      <m:rPr>
                        <m:sty m:val="p"/>
                      </m:rPr>
                      <a:rPr lang="fr-CH" sz="3200">
                        <a:latin typeface="Cambria Math" panose="02040503050406030204" pitchFamily="18" charset="0"/>
                        <a:ea typeface="Cambria Math" panose="02040503050406030204" pitchFamily="18" charset="0"/>
                      </a:rPr>
                      <m:t>max</m:t>
                    </m:r>
                  </m:oMath>
                </a14:m>
                <a:r>
                  <a:rPr lang="fr-CH" b="0" dirty="0">
                    <a:ea typeface="Cambria Math" panose="02040503050406030204" pitchFamily="18" charset="0"/>
                  </a:rPr>
                  <a:t> = 0</a:t>
                </a:r>
                <a:br>
                  <a:rPr lang="fr-CH" b="0" dirty="0">
                    <a:ea typeface="Cambria Math" panose="02040503050406030204" pitchFamily="18" charset="0"/>
                  </a:rPr>
                </a:br>
                <a:r>
                  <a:rPr lang="fr-CH" b="0" dirty="0">
                    <a:ea typeface="Cambria Math" panose="02040503050406030204" pitchFamily="18" charset="0"/>
                  </a:rPr>
                  <a:t>	</a:t>
                </a:r>
                <a:r>
                  <a:rPr lang="fr-CH" dirty="0">
                    <a:ea typeface="Cambria Math" panose="02040503050406030204" pitchFamily="18" charset="0"/>
                  </a:rPr>
                  <a:t>if </a:t>
                </a:r>
                <a14:m>
                  <m:oMath xmlns:m="http://schemas.openxmlformats.org/officeDocument/2006/math">
                    <m:r>
                      <m:rPr>
                        <m:sty m:val="p"/>
                      </m:rPr>
                      <a:rPr lang="fr-CH" sz="3200">
                        <a:latin typeface="Cambria Math" panose="02040503050406030204" pitchFamily="18" charset="0"/>
                      </a:rPr>
                      <m:t>f</m:t>
                    </m:r>
                    <m:d>
                      <m:dPr>
                        <m:ctrlPr>
                          <a:rPr lang="fr-CH" sz="3200" i="1">
                            <a:latin typeface="Cambria Math" panose="02040503050406030204" pitchFamily="18" charset="0"/>
                          </a:rPr>
                        </m:ctrlPr>
                      </m:dPr>
                      <m:e>
                        <m:sSub>
                          <m:sSubPr>
                            <m:ctrlPr>
                              <a:rPr lang="fr-CH" sz="3200" i="1">
                                <a:latin typeface="Cambria Math" panose="02040503050406030204" pitchFamily="18" charset="0"/>
                              </a:rPr>
                            </m:ctrlPr>
                          </m:sSubPr>
                          <m:e>
                            <m:r>
                              <a:rPr lang="fr-CH" sz="3200" b="1" i="1">
                                <a:latin typeface="Cambria Math" panose="02040503050406030204" pitchFamily="18" charset="0"/>
                              </a:rPr>
                              <m:t>𝒗</m:t>
                            </m:r>
                          </m:e>
                          <m:sub>
                            <m:r>
                              <a:rPr lang="fr-CH" sz="3200" i="1">
                                <a:latin typeface="Cambria Math" panose="02040503050406030204" pitchFamily="18" charset="0"/>
                              </a:rPr>
                              <m:t>h</m:t>
                            </m:r>
                            <m:r>
                              <a:rPr lang="fr-CH" sz="3200" i="1">
                                <a:latin typeface="Cambria Math" panose="02040503050406030204" pitchFamily="18" charset="0"/>
                              </a:rPr>
                              <m:t>′</m:t>
                            </m:r>
                          </m:sub>
                        </m:sSub>
                        <m:r>
                          <a:rPr lang="fr-CH" sz="3200" i="1">
                            <a:latin typeface="Cambria Math" panose="02040503050406030204" pitchFamily="18" charset="0"/>
                          </a:rPr>
                          <m:t>, </m:t>
                        </m:r>
                        <m:sSub>
                          <m:sSubPr>
                            <m:ctrlPr>
                              <a:rPr lang="fr-CH" sz="3200" i="1">
                                <a:latin typeface="Cambria Math" panose="02040503050406030204" pitchFamily="18" charset="0"/>
                              </a:rPr>
                            </m:ctrlPr>
                          </m:sSubPr>
                          <m:e>
                            <m:r>
                              <a:rPr lang="fr-CH" sz="3200" b="1" i="1">
                                <a:latin typeface="Cambria Math" panose="02040503050406030204" pitchFamily="18" charset="0"/>
                              </a:rPr>
                              <m:t>𝒗</m:t>
                            </m:r>
                          </m:e>
                          <m:sub>
                            <m:r>
                              <a:rPr lang="fr-CH" sz="3200" i="1">
                                <a:latin typeface="Cambria Math" panose="02040503050406030204" pitchFamily="18" charset="0"/>
                              </a:rPr>
                              <m:t>𝑟</m:t>
                            </m:r>
                          </m:sub>
                        </m:sSub>
                        <m:r>
                          <a:rPr lang="fr-CH" sz="3200" i="1">
                            <a:latin typeface="Cambria Math" panose="02040503050406030204" pitchFamily="18" charset="0"/>
                          </a:rPr>
                          <m:t>,</m:t>
                        </m:r>
                        <m:sSub>
                          <m:sSubPr>
                            <m:ctrlPr>
                              <a:rPr lang="fr-CH" sz="3200" i="1">
                                <a:latin typeface="Cambria Math" panose="02040503050406030204" pitchFamily="18" charset="0"/>
                              </a:rPr>
                            </m:ctrlPr>
                          </m:sSubPr>
                          <m:e>
                            <m:r>
                              <a:rPr lang="fr-CH" sz="3200" b="1" i="1">
                                <a:latin typeface="Cambria Math" panose="02040503050406030204" pitchFamily="18" charset="0"/>
                              </a:rPr>
                              <m:t>𝒗</m:t>
                            </m:r>
                          </m:e>
                          <m:sub>
                            <m:r>
                              <a:rPr lang="fr-CH" sz="3200" i="1">
                                <a:latin typeface="Cambria Math" panose="02040503050406030204" pitchFamily="18" charset="0"/>
                              </a:rPr>
                              <m:t>𝑡</m:t>
                            </m:r>
                            <m:r>
                              <a:rPr lang="fr-CH" sz="3200" i="1">
                                <a:latin typeface="Cambria Math" panose="02040503050406030204" pitchFamily="18" charset="0"/>
                              </a:rPr>
                              <m:t>′</m:t>
                            </m:r>
                          </m:sub>
                        </m:sSub>
                      </m:e>
                    </m:d>
                    <m:r>
                      <a:rPr lang="fr-CH" sz="3200">
                        <a:latin typeface="Cambria Math" panose="02040503050406030204" pitchFamily="18" charset="0"/>
                      </a:rPr>
                      <m:t>=</m:t>
                    </m:r>
                    <m:r>
                      <a:rPr lang="fr-CH" sz="3200" b="0" i="0" smtClean="0">
                        <a:latin typeface="Cambria Math" panose="02040503050406030204" pitchFamily="18" charset="0"/>
                      </a:rPr>
                      <m:t>1</m:t>
                    </m:r>
                  </m:oMath>
                </a14:m>
                <a:r>
                  <a:rPr lang="fr-CH" dirty="0">
                    <a:ea typeface="Cambria Math" panose="02040503050406030204" pitchFamily="18" charset="0"/>
                  </a:rPr>
                  <a:t>, </a:t>
                </a:r>
                <a:r>
                  <a:rPr lang="fr-CH" dirty="0" err="1">
                    <a:ea typeface="Cambria Math" panose="02040503050406030204" pitchFamily="18" charset="0"/>
                  </a:rPr>
                  <a:t>then</a:t>
                </a:r>
                <a:r>
                  <a:rPr lang="fr-CH" dirty="0">
                    <a:ea typeface="Cambria Math" panose="02040503050406030204" pitchFamily="18" charset="0"/>
                  </a:rPr>
                  <a:t> </a:t>
                </a:r>
                <a14:m>
                  <m:oMath xmlns:m="http://schemas.openxmlformats.org/officeDocument/2006/math">
                    <m:r>
                      <m:rPr>
                        <m:sty m:val="p"/>
                      </m:rPr>
                      <a:rPr lang="fr-CH" sz="3200">
                        <a:latin typeface="Cambria Math" panose="02040503050406030204" pitchFamily="18" charset="0"/>
                        <a:ea typeface="Cambria Math" panose="02040503050406030204" pitchFamily="18" charset="0"/>
                      </a:rPr>
                      <m:t>max</m:t>
                    </m:r>
                  </m:oMath>
                </a14:m>
                <a:r>
                  <a:rPr lang="fr-CH" dirty="0">
                    <a:ea typeface="Cambria Math" panose="02040503050406030204" pitchFamily="18" charset="0"/>
                  </a:rPr>
                  <a:t> = 1 ☞ </a:t>
                </a:r>
                <a:r>
                  <a:rPr lang="fr-CH" dirty="0" err="1">
                    <a:ea typeface="Cambria Math" panose="02040503050406030204" pitchFamily="18" charset="0"/>
                  </a:rPr>
                  <a:t>minimize</a:t>
                </a:r>
                <a:r>
                  <a:rPr lang="fr-CH" sz="3200" dirty="0">
                    <a:ea typeface="Cambria Math" panose="02040503050406030204" pitchFamily="18" charset="0"/>
                  </a:rPr>
                  <a:t> </a:t>
                </a:r>
                <a14:m>
                  <m:oMath xmlns:m="http://schemas.openxmlformats.org/officeDocument/2006/math">
                    <m:r>
                      <a:rPr lang="fr-CH" sz="3200" i="1">
                        <a:latin typeface="Cambria Math" panose="02040503050406030204" pitchFamily="18" charset="0"/>
                      </a:rPr>
                      <m:t>𝐽</m:t>
                    </m:r>
                    <m:d>
                      <m:dPr>
                        <m:ctrlPr>
                          <a:rPr lang="fr-CH" sz="3200" i="1">
                            <a:latin typeface="Cambria Math" panose="02040503050406030204" pitchFamily="18" charset="0"/>
                          </a:rPr>
                        </m:ctrlPr>
                      </m:dPr>
                      <m:e>
                        <m:r>
                          <a:rPr lang="fr-CH" sz="3200" i="1">
                            <a:latin typeface="Cambria Math" panose="02040503050406030204" pitchFamily="18" charset="0"/>
                            <a:ea typeface="Cambria Math" panose="02040503050406030204" pitchFamily="18" charset="0"/>
                          </a:rPr>
                          <m:t>𝜃</m:t>
                        </m:r>
                      </m:e>
                    </m:d>
                  </m:oMath>
                </a14:m>
                <a:br>
                  <a:rPr lang="fr-CH" dirty="0">
                    <a:ea typeface="Cambria Math" panose="02040503050406030204" pitchFamily="18" charset="0"/>
                  </a:rPr>
                </a:br>
                <a:br>
                  <a:rPr lang="fr-CH" b="0" dirty="0">
                    <a:ea typeface="Cambria Math" panose="02040503050406030204" pitchFamily="18" charset="0"/>
                  </a:rPr>
                </a:br>
                <a:endParaRPr lang="fr-CH" b="0" dirty="0">
                  <a:ea typeface="Cambria Math" panose="02040503050406030204" pitchFamily="18" charset="0"/>
                </a:endParaRPr>
              </a:p>
              <a:p>
                <a:endParaRPr lang="en-US" dirty="0"/>
              </a:p>
            </p:txBody>
          </p:sp>
        </mc:Choice>
        <mc:Fallback>
          <p:sp>
            <p:nvSpPr>
              <p:cNvPr id="3" name="Content Placeholder 2">
                <a:extLst>
                  <a:ext uri="{FF2B5EF4-FFF2-40B4-BE49-F238E27FC236}">
                    <a16:creationId xmlns:a16="http://schemas.microsoft.com/office/drawing/2014/main" id="{23826BD8-7698-F147-94E2-0821E6FCB834}"/>
                  </a:ext>
                </a:extLst>
              </p:cNvPr>
              <p:cNvSpPr>
                <a:spLocks noGrp="1" noRot="1" noChangeAspect="1" noMove="1" noResize="1" noEditPoints="1" noAdjustHandles="1" noChangeArrowheads="1" noChangeShapeType="1" noTextEdit="1"/>
              </p:cNvSpPr>
              <p:nvPr>
                <p:ph idx="1"/>
              </p:nvPr>
            </p:nvSpPr>
            <p:spPr>
              <a:xfrm>
                <a:off x="395015" y="1408289"/>
                <a:ext cx="10790331" cy="5809192"/>
              </a:xfrm>
              <a:blipFill>
                <a:blip r:embed="rId3"/>
                <a:stretch>
                  <a:fillRect l="-1529" t="-16122" b="-7407"/>
                </a:stretch>
              </a:blipFill>
            </p:spPr>
            <p:txBody>
              <a:bodyPr/>
              <a:lstStyle/>
              <a:p>
                <a:r>
                  <a:rPr lang="en-CH">
                    <a:noFill/>
                  </a:rPr>
                  <a:t> </a:t>
                </a:r>
              </a:p>
            </p:txBody>
          </p:sp>
        </mc:Fallback>
      </mc:AlternateContent>
      <p:sp>
        <p:nvSpPr>
          <p:cNvPr id="4" name="Footer Placeholder 3">
            <a:extLst>
              <a:ext uri="{FF2B5EF4-FFF2-40B4-BE49-F238E27FC236}">
                <a16:creationId xmlns:a16="http://schemas.microsoft.com/office/drawing/2014/main" id="{6CEC6F18-3E50-D04E-ACFC-969666011D78}"/>
              </a:ext>
            </a:extLst>
          </p:cNvPr>
          <p:cNvSpPr>
            <a:spLocks noGrp="1"/>
          </p:cNvSpPr>
          <p:nvPr>
            <p:ph type="ftr" sz="quarter" idx="10"/>
          </p:nvPr>
        </p:nvSpPr>
        <p:spPr/>
        <p:txBody>
          <a:bodyPr/>
          <a:lstStyle/>
          <a:p>
            <a:r>
              <a:rPr lang="fr-CH"/>
              <a:t>©2022, Karl Aberer, EPFL-IC, Laboratoire de systèmes d'informations répartis </a:t>
            </a:r>
            <a:endParaRPr lang="en-GB" dirty="0"/>
          </a:p>
        </p:txBody>
      </p:sp>
    </p:spTree>
    <p:extLst>
      <p:ext uri="{BB962C8B-B14F-4D97-AF65-F5344CB8AC3E}">
        <p14:creationId xmlns:p14="http://schemas.microsoft.com/office/powerpoint/2010/main" val="5522103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A50EAA-3DB0-0D44-BFF8-F2B699ADA6BC}"/>
              </a:ext>
            </a:extLst>
          </p:cNvPr>
          <p:cNvSpPr>
            <a:spLocks noGrp="1"/>
          </p:cNvSpPr>
          <p:nvPr>
            <p:ph type="title"/>
          </p:nvPr>
        </p:nvSpPr>
        <p:spPr/>
        <p:txBody>
          <a:bodyPr/>
          <a:lstStyle/>
          <a:p>
            <a:r>
              <a:rPr lang="en-US"/>
              <a:t>TransE Model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9660A93-B038-0E41-9EA0-B08B1BEDB302}"/>
                  </a:ext>
                </a:extLst>
              </p:cNvPr>
              <p:cNvSpPr>
                <a:spLocks noGrp="1"/>
              </p:cNvSpPr>
              <p:nvPr>
                <p:ph idx="1"/>
              </p:nvPr>
            </p:nvSpPr>
            <p:spPr/>
            <p:txBody>
              <a:bodyPr/>
              <a:lstStyle/>
              <a:p>
                <a:r>
                  <a:rPr lang="en-US" dirty="0"/>
                  <a:t>One of the first embedding-based models for knowledge base completion</a:t>
                </a:r>
              </a:p>
              <a:p>
                <a:pPr marL="457200" indent="-457200">
                  <a:buFont typeface="Arial" panose="020B0604020202020204" pitchFamily="34" charset="0"/>
                  <a:buChar char="•"/>
                </a:pPr>
                <a:r>
                  <a:rPr lang="en-US" dirty="0"/>
                  <a:t>Based on the intuition from text WE</a:t>
                </a:r>
              </a:p>
              <a:p>
                <a:endParaRPr lang="en-US" dirty="0"/>
              </a:p>
              <a:p>
                <a:pPr/>
                <a14:m>
                  <m:oMathPara xmlns:m="http://schemas.openxmlformats.org/officeDocument/2006/math">
                    <m:oMathParaPr>
                      <m:jc m:val="centerGroup"/>
                    </m:oMathParaPr>
                    <m:oMath xmlns:m="http://schemas.openxmlformats.org/officeDocument/2006/math">
                      <m:r>
                        <m:rPr>
                          <m:sty m:val="p"/>
                        </m:rPr>
                        <a:rPr lang="fr-CH">
                          <a:latin typeface="Cambria Math" panose="02040503050406030204" pitchFamily="18" charset="0"/>
                        </a:rPr>
                        <m:t>f</m:t>
                      </m:r>
                      <m:d>
                        <m:dPr>
                          <m:ctrlPr>
                            <a:rPr lang="fr-CH" i="1">
                              <a:latin typeface="Cambria Math" panose="02040503050406030204" pitchFamily="18" charset="0"/>
                            </a:rPr>
                          </m:ctrlPr>
                        </m:dPr>
                        <m:e>
                          <m:sSub>
                            <m:sSubPr>
                              <m:ctrlPr>
                                <a:rPr lang="fr-CH" i="1">
                                  <a:latin typeface="Cambria Math" panose="02040503050406030204" pitchFamily="18" charset="0"/>
                                </a:rPr>
                              </m:ctrlPr>
                            </m:sSubPr>
                            <m:e>
                              <m:r>
                                <a:rPr lang="fr-CH" b="1" i="1">
                                  <a:latin typeface="Cambria Math" panose="02040503050406030204" pitchFamily="18" charset="0"/>
                                </a:rPr>
                                <m:t>𝒗</m:t>
                              </m:r>
                            </m:e>
                            <m:sub>
                              <m:r>
                                <a:rPr lang="fr-CH" i="1">
                                  <a:latin typeface="Cambria Math" panose="02040503050406030204" pitchFamily="18" charset="0"/>
                                </a:rPr>
                                <m:t>h</m:t>
                              </m:r>
                            </m:sub>
                          </m:sSub>
                          <m:r>
                            <a:rPr lang="fr-CH" i="1">
                              <a:latin typeface="Cambria Math" panose="02040503050406030204" pitchFamily="18" charset="0"/>
                            </a:rPr>
                            <m:t>, </m:t>
                          </m:r>
                          <m:sSub>
                            <m:sSubPr>
                              <m:ctrlPr>
                                <a:rPr lang="fr-CH" i="1">
                                  <a:latin typeface="Cambria Math" panose="02040503050406030204" pitchFamily="18" charset="0"/>
                                </a:rPr>
                              </m:ctrlPr>
                            </m:sSubPr>
                            <m:e>
                              <m:r>
                                <a:rPr lang="fr-CH" b="1" i="1">
                                  <a:latin typeface="Cambria Math" panose="02040503050406030204" pitchFamily="18" charset="0"/>
                                </a:rPr>
                                <m:t>𝒗</m:t>
                              </m:r>
                            </m:e>
                            <m:sub>
                              <m:r>
                                <a:rPr lang="fr-CH" i="1">
                                  <a:latin typeface="Cambria Math" panose="02040503050406030204" pitchFamily="18" charset="0"/>
                                </a:rPr>
                                <m:t>𝑟</m:t>
                              </m:r>
                            </m:sub>
                          </m:sSub>
                          <m:r>
                            <a:rPr lang="fr-CH" i="1">
                              <a:latin typeface="Cambria Math" panose="02040503050406030204" pitchFamily="18" charset="0"/>
                            </a:rPr>
                            <m:t>,</m:t>
                          </m:r>
                          <m:sSub>
                            <m:sSubPr>
                              <m:ctrlPr>
                                <a:rPr lang="fr-CH" i="1">
                                  <a:latin typeface="Cambria Math" panose="02040503050406030204" pitchFamily="18" charset="0"/>
                                </a:rPr>
                              </m:ctrlPr>
                            </m:sSubPr>
                            <m:e>
                              <m:r>
                                <a:rPr lang="fr-CH" b="1" i="1">
                                  <a:latin typeface="Cambria Math" panose="02040503050406030204" pitchFamily="18" charset="0"/>
                                </a:rPr>
                                <m:t>𝒗</m:t>
                              </m:r>
                            </m:e>
                            <m:sub>
                              <m:r>
                                <a:rPr lang="fr-CH" i="1">
                                  <a:latin typeface="Cambria Math" panose="02040503050406030204" pitchFamily="18" charset="0"/>
                                </a:rPr>
                                <m:t>𝑡</m:t>
                              </m:r>
                            </m:sub>
                          </m:sSub>
                        </m:e>
                      </m:d>
                      <m:r>
                        <a:rPr lang="fr-CH" b="0" i="1">
                          <a:latin typeface="Cambria Math" panose="02040503050406030204" pitchFamily="18" charset="0"/>
                        </a:rPr>
                        <m:t>=</m:t>
                      </m:r>
                      <m:sSub>
                        <m:sSubPr>
                          <m:ctrlPr>
                            <a:rPr lang="fr-CH" b="0" i="1">
                              <a:latin typeface="Cambria Math" panose="02040503050406030204" pitchFamily="18" charset="0"/>
                            </a:rPr>
                          </m:ctrlPr>
                        </m:sSubPr>
                        <m:e>
                          <m:d>
                            <m:dPr>
                              <m:begChr m:val="‖"/>
                              <m:endChr m:val="‖"/>
                              <m:ctrlPr>
                                <a:rPr lang="fr-CH" b="0" i="1">
                                  <a:latin typeface="Cambria Math" panose="02040503050406030204" pitchFamily="18" charset="0"/>
                                </a:rPr>
                              </m:ctrlPr>
                            </m:dPr>
                            <m:e>
                              <m:sSub>
                                <m:sSubPr>
                                  <m:ctrlPr>
                                    <a:rPr lang="fr-CH" b="0" i="1">
                                      <a:latin typeface="Cambria Math" panose="02040503050406030204" pitchFamily="18" charset="0"/>
                                    </a:rPr>
                                  </m:ctrlPr>
                                </m:sSubPr>
                                <m:e>
                                  <m:r>
                                    <a:rPr lang="fr-CH" b="1" i="1">
                                      <a:latin typeface="Cambria Math" panose="02040503050406030204" pitchFamily="18" charset="0"/>
                                    </a:rPr>
                                    <m:t>𝒗</m:t>
                                  </m:r>
                                </m:e>
                                <m:sub>
                                  <m:r>
                                    <a:rPr lang="fr-CH" b="0" i="1">
                                      <a:latin typeface="Cambria Math" panose="02040503050406030204" pitchFamily="18" charset="0"/>
                                    </a:rPr>
                                    <m:t>h</m:t>
                                  </m:r>
                                </m:sub>
                              </m:sSub>
                              <m:r>
                                <a:rPr lang="fr-CH" b="0" i="1">
                                  <a:latin typeface="Cambria Math" panose="02040503050406030204" pitchFamily="18" charset="0"/>
                                </a:rPr>
                                <m:t>+</m:t>
                              </m:r>
                              <m:sSub>
                                <m:sSubPr>
                                  <m:ctrlPr>
                                    <a:rPr lang="fr-CH" i="1">
                                      <a:latin typeface="Cambria Math" panose="02040503050406030204" pitchFamily="18" charset="0"/>
                                    </a:rPr>
                                  </m:ctrlPr>
                                </m:sSubPr>
                                <m:e>
                                  <m:r>
                                    <a:rPr lang="fr-CH" b="1" i="1">
                                      <a:latin typeface="Cambria Math" panose="02040503050406030204" pitchFamily="18" charset="0"/>
                                    </a:rPr>
                                    <m:t>𝒗</m:t>
                                  </m:r>
                                </m:e>
                                <m:sub>
                                  <m:r>
                                    <a:rPr lang="fr-CH" b="0" i="1">
                                      <a:latin typeface="Cambria Math" panose="02040503050406030204" pitchFamily="18" charset="0"/>
                                    </a:rPr>
                                    <m:t>𝑟</m:t>
                                  </m:r>
                                </m:sub>
                              </m:sSub>
                              <m:r>
                                <a:rPr lang="fr-CH" b="0" i="1">
                                  <a:latin typeface="Cambria Math" panose="02040503050406030204" pitchFamily="18" charset="0"/>
                                </a:rPr>
                                <m:t>−</m:t>
                              </m:r>
                              <m:sSub>
                                <m:sSubPr>
                                  <m:ctrlPr>
                                    <a:rPr lang="fr-CH" i="1">
                                      <a:latin typeface="Cambria Math" panose="02040503050406030204" pitchFamily="18" charset="0"/>
                                    </a:rPr>
                                  </m:ctrlPr>
                                </m:sSubPr>
                                <m:e>
                                  <m:r>
                                    <a:rPr lang="fr-CH" b="1" i="1">
                                      <a:latin typeface="Cambria Math" panose="02040503050406030204" pitchFamily="18" charset="0"/>
                                    </a:rPr>
                                    <m:t>𝒗</m:t>
                                  </m:r>
                                </m:e>
                                <m:sub>
                                  <m:r>
                                    <a:rPr lang="fr-CH" b="0" i="1">
                                      <a:latin typeface="Cambria Math" panose="02040503050406030204" pitchFamily="18" charset="0"/>
                                    </a:rPr>
                                    <m:t>𝑡</m:t>
                                  </m:r>
                                </m:sub>
                              </m:sSub>
                            </m:e>
                          </m:d>
                        </m:e>
                        <m:sub>
                          <m:r>
                            <a:rPr lang="fr-CH" b="0" i="1">
                              <a:latin typeface="Cambria Math" panose="02040503050406030204" pitchFamily="18" charset="0"/>
                            </a:rPr>
                            <m:t>2</m:t>
                          </m:r>
                        </m:sub>
                      </m:sSub>
                    </m:oMath>
                  </m:oMathPara>
                </a14:m>
                <a:endParaRPr lang="en-US" dirty="0"/>
              </a:p>
              <a:p>
                <a:endParaRPr lang="en-US" dirty="0"/>
              </a:p>
              <a:p>
                <a:r>
                  <a:rPr lang="en-US" dirty="0"/>
                  <a:t>Each entity and relationship is mapped to a low-dimensional vector, resulting in </a:t>
                </a:r>
                <a14:m>
                  <m:oMath xmlns:m="http://schemas.openxmlformats.org/officeDocument/2006/math">
                    <m:sSub>
                      <m:sSubPr>
                        <m:ctrlPr>
                          <a:rPr lang="fr-CH" i="1">
                            <a:latin typeface="Cambria Math" panose="02040503050406030204" pitchFamily="18" charset="0"/>
                          </a:rPr>
                        </m:ctrlPr>
                      </m:sSubPr>
                      <m:e>
                        <m:r>
                          <a:rPr lang="fr-CH" b="1" i="1">
                            <a:latin typeface="Cambria Math" panose="02040503050406030204" pitchFamily="18" charset="0"/>
                          </a:rPr>
                          <m:t>𝒗</m:t>
                        </m:r>
                      </m:e>
                      <m:sub>
                        <m:r>
                          <a:rPr lang="fr-CH" i="1">
                            <a:latin typeface="Cambria Math" panose="02040503050406030204" pitchFamily="18" charset="0"/>
                          </a:rPr>
                          <m:t>h</m:t>
                        </m:r>
                      </m:sub>
                    </m:sSub>
                    <m:r>
                      <a:rPr lang="fr-CH" i="1">
                        <a:latin typeface="Cambria Math" panose="02040503050406030204" pitchFamily="18" charset="0"/>
                      </a:rPr>
                      <m:t>, </m:t>
                    </m:r>
                    <m:sSub>
                      <m:sSubPr>
                        <m:ctrlPr>
                          <a:rPr lang="fr-CH" i="1">
                            <a:latin typeface="Cambria Math" panose="02040503050406030204" pitchFamily="18" charset="0"/>
                          </a:rPr>
                        </m:ctrlPr>
                      </m:sSubPr>
                      <m:e>
                        <m:r>
                          <a:rPr lang="fr-CH" b="1" i="1">
                            <a:latin typeface="Cambria Math" panose="02040503050406030204" pitchFamily="18" charset="0"/>
                          </a:rPr>
                          <m:t>𝒗</m:t>
                        </m:r>
                      </m:e>
                      <m:sub>
                        <m:r>
                          <a:rPr lang="fr-CH" i="1">
                            <a:latin typeface="Cambria Math" panose="02040503050406030204" pitchFamily="18" charset="0"/>
                          </a:rPr>
                          <m:t>𝑟</m:t>
                        </m:r>
                      </m:sub>
                    </m:sSub>
                    <m:r>
                      <a:rPr lang="fr-CH" i="1">
                        <a:latin typeface="Cambria Math" panose="02040503050406030204" pitchFamily="18" charset="0"/>
                      </a:rPr>
                      <m:t>,</m:t>
                    </m:r>
                    <m:sSub>
                      <m:sSubPr>
                        <m:ctrlPr>
                          <a:rPr lang="fr-CH" i="1">
                            <a:latin typeface="Cambria Math" panose="02040503050406030204" pitchFamily="18" charset="0"/>
                          </a:rPr>
                        </m:ctrlPr>
                      </m:sSubPr>
                      <m:e>
                        <m:r>
                          <a:rPr lang="fr-CH" b="1" i="1">
                            <a:latin typeface="Cambria Math" panose="02040503050406030204" pitchFamily="18" charset="0"/>
                          </a:rPr>
                          <m:t>𝒗</m:t>
                        </m:r>
                      </m:e>
                      <m:sub>
                        <m:r>
                          <a:rPr lang="fr-CH" i="1">
                            <a:latin typeface="Cambria Math" panose="02040503050406030204" pitchFamily="18" charset="0"/>
                          </a:rPr>
                          <m:t>𝑡</m:t>
                        </m:r>
                      </m:sub>
                    </m:sSub>
                  </m:oMath>
                </a14:m>
                <a:r>
                  <a:rPr lang="en-US" dirty="0"/>
                  <a:t> </a:t>
                </a:r>
              </a:p>
            </p:txBody>
          </p:sp>
        </mc:Choice>
        <mc:Fallback xmlns="">
          <p:sp>
            <p:nvSpPr>
              <p:cNvPr id="3" name="Content Placeholder 2">
                <a:extLst>
                  <a:ext uri="{FF2B5EF4-FFF2-40B4-BE49-F238E27FC236}">
                    <a16:creationId xmlns:a16="http://schemas.microsoft.com/office/drawing/2014/main" id="{D9660A93-B038-0E41-9EA0-B08B1BEDB302}"/>
                  </a:ext>
                </a:extLst>
              </p:cNvPr>
              <p:cNvSpPr>
                <a:spLocks noGrp="1" noRot="1" noChangeAspect="1" noMove="1" noResize="1" noEditPoints="1" noAdjustHandles="1" noChangeArrowheads="1" noChangeShapeType="1" noTextEdit="1"/>
              </p:cNvSpPr>
              <p:nvPr>
                <p:ph idx="1"/>
              </p:nvPr>
            </p:nvSpPr>
            <p:spPr>
              <a:blipFill>
                <a:blip r:embed="rId3"/>
                <a:stretch>
                  <a:fillRect l="-1412" t="-1307"/>
                </a:stretch>
              </a:blipFill>
            </p:spPr>
            <p:txBody>
              <a:bodyPr/>
              <a:lstStyle/>
              <a:p>
                <a:r>
                  <a:rPr lang="en-CH">
                    <a:noFill/>
                  </a:rPr>
                  <a:t> </a:t>
                </a:r>
              </a:p>
            </p:txBody>
          </p:sp>
        </mc:Fallback>
      </mc:AlternateContent>
      <p:sp>
        <p:nvSpPr>
          <p:cNvPr id="4" name="Footer Placeholder 3">
            <a:extLst>
              <a:ext uri="{FF2B5EF4-FFF2-40B4-BE49-F238E27FC236}">
                <a16:creationId xmlns:a16="http://schemas.microsoft.com/office/drawing/2014/main" id="{1190AC4B-22EE-4B4F-A623-3B54BD0B419F}"/>
              </a:ext>
            </a:extLst>
          </p:cNvPr>
          <p:cNvSpPr>
            <a:spLocks noGrp="1"/>
          </p:cNvSpPr>
          <p:nvPr>
            <p:ph type="ftr" sz="quarter" idx="10"/>
          </p:nvPr>
        </p:nvSpPr>
        <p:spPr/>
        <p:txBody>
          <a:bodyPr/>
          <a:lstStyle/>
          <a:p>
            <a:r>
              <a:rPr lang="fr-CH"/>
              <a:t>©2022, Karl Aberer, EPFL-IC, Laboratoire de systèmes d'informations répartis </a:t>
            </a:r>
            <a:endParaRPr lang="en-GB" dirty="0"/>
          </a:p>
        </p:txBody>
      </p:sp>
    </p:spTree>
    <p:extLst>
      <p:ext uri="{BB962C8B-B14F-4D97-AF65-F5344CB8AC3E}">
        <p14:creationId xmlns:p14="http://schemas.microsoft.com/office/powerpoint/2010/main" val="31070916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5F2F69-45AA-544C-8451-0270535BB3D3}"/>
              </a:ext>
            </a:extLst>
          </p:cNvPr>
          <p:cNvSpPr>
            <a:spLocks noGrp="1"/>
          </p:cNvSpPr>
          <p:nvPr>
            <p:ph type="title"/>
          </p:nvPr>
        </p:nvSpPr>
        <p:spPr/>
        <p:txBody>
          <a:bodyPr/>
          <a:lstStyle/>
          <a:p>
            <a:r>
              <a:rPr lang="en-US"/>
              <a:t>Performing SGD</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E3711CC-CFF3-D74B-AEE2-6BE13DC4B489}"/>
                  </a:ext>
                </a:extLst>
              </p:cNvPr>
              <p:cNvSpPr>
                <a:spLocks noGrp="1"/>
              </p:cNvSpPr>
              <p:nvPr>
                <p:ph idx="1"/>
              </p:nvPr>
            </p:nvSpPr>
            <p:spPr/>
            <p:txBody>
              <a:bodyPr/>
              <a:lstStyle/>
              <a:p>
                <a:r>
                  <a:rPr lang="en-US" dirty="0"/>
                  <a:t>Initialize vectors with random values</a:t>
                </a:r>
              </a:p>
              <a:p>
                <a:pPr marL="457200" indent="-457200">
                  <a:buFont typeface="Arial" panose="020B0604020202020204" pitchFamily="34" charset="0"/>
                  <a:buChar char="•"/>
                </a:pPr>
                <a:r>
                  <a:rPr lang="en-US" dirty="0"/>
                  <a:t>From interval </a:t>
                </a:r>
                <a14:m>
                  <m:oMath xmlns:m="http://schemas.openxmlformats.org/officeDocument/2006/math">
                    <m:r>
                      <a:rPr lang="fr-CH" b="0" i="1">
                        <a:latin typeface="Cambria Math" panose="02040503050406030204" pitchFamily="18" charset="0"/>
                      </a:rPr>
                      <m:t>[−</m:t>
                    </m:r>
                    <m:f>
                      <m:fPr>
                        <m:ctrlPr>
                          <a:rPr lang="fr-CH" b="0" i="1">
                            <a:latin typeface="Cambria Math" panose="02040503050406030204" pitchFamily="18" charset="0"/>
                          </a:rPr>
                        </m:ctrlPr>
                      </m:fPr>
                      <m:num>
                        <m:r>
                          <a:rPr lang="fr-CH" b="0" i="1" smtClean="0">
                            <a:latin typeface="Cambria Math" panose="02040503050406030204" pitchFamily="18" charset="0"/>
                          </a:rPr>
                          <m:t>𝑐</m:t>
                        </m:r>
                      </m:num>
                      <m:den>
                        <m:rad>
                          <m:radPr>
                            <m:degHide m:val="on"/>
                            <m:ctrlPr>
                              <a:rPr lang="fr-CH" b="0" i="1">
                                <a:latin typeface="Cambria Math" panose="02040503050406030204" pitchFamily="18" charset="0"/>
                              </a:rPr>
                            </m:ctrlPr>
                          </m:radPr>
                          <m:deg/>
                          <m:e>
                            <m:r>
                              <a:rPr lang="fr-CH" b="0" i="1">
                                <a:latin typeface="Cambria Math" panose="02040503050406030204" pitchFamily="18" charset="0"/>
                              </a:rPr>
                              <m:t>𝑘</m:t>
                            </m:r>
                          </m:e>
                        </m:rad>
                      </m:den>
                    </m:f>
                    <m:r>
                      <a:rPr lang="fr-CH" b="0" i="1">
                        <a:latin typeface="Cambria Math" panose="02040503050406030204" pitchFamily="18" charset="0"/>
                      </a:rPr>
                      <m:t>,</m:t>
                    </m:r>
                  </m:oMath>
                </a14:m>
                <a:r>
                  <a:rPr lang="fr-CH" dirty="0"/>
                  <a:t> </a:t>
                </a:r>
                <a14:m>
                  <m:oMath xmlns:m="http://schemas.openxmlformats.org/officeDocument/2006/math">
                    <m:f>
                      <m:fPr>
                        <m:ctrlPr>
                          <a:rPr lang="fr-CH" i="1">
                            <a:latin typeface="Cambria Math" panose="02040503050406030204" pitchFamily="18" charset="0"/>
                          </a:rPr>
                        </m:ctrlPr>
                      </m:fPr>
                      <m:num>
                        <m:r>
                          <a:rPr lang="fr-CH" b="0" i="1" smtClean="0">
                            <a:latin typeface="Cambria Math" panose="02040503050406030204" pitchFamily="18" charset="0"/>
                          </a:rPr>
                          <m:t>𝑐</m:t>
                        </m:r>
                      </m:num>
                      <m:den>
                        <m:rad>
                          <m:radPr>
                            <m:degHide m:val="on"/>
                            <m:ctrlPr>
                              <a:rPr lang="fr-CH" i="1">
                                <a:latin typeface="Cambria Math" panose="02040503050406030204" pitchFamily="18" charset="0"/>
                              </a:rPr>
                            </m:ctrlPr>
                          </m:radPr>
                          <m:deg/>
                          <m:e>
                            <m:r>
                              <a:rPr lang="fr-CH" i="1">
                                <a:latin typeface="Cambria Math" panose="02040503050406030204" pitchFamily="18" charset="0"/>
                              </a:rPr>
                              <m:t>𝑘</m:t>
                            </m:r>
                          </m:e>
                        </m:rad>
                      </m:den>
                    </m:f>
                    <m:r>
                      <a:rPr lang="fr-CH" b="0" i="1">
                        <a:latin typeface="Cambria Math" panose="02040503050406030204" pitchFamily="18" charset="0"/>
                      </a:rPr>
                      <m:t>]</m:t>
                    </m:r>
                  </m:oMath>
                </a14:m>
                <a:r>
                  <a:rPr lang="en-US" dirty="0"/>
                  <a:t> where </a:t>
                </a:r>
                <a14:m>
                  <m:oMath xmlns:m="http://schemas.openxmlformats.org/officeDocument/2006/math">
                    <m:r>
                      <a:rPr lang="fr-CH" b="0" i="1">
                        <a:latin typeface="Cambria Math" panose="02040503050406030204" pitchFamily="18" charset="0"/>
                      </a:rPr>
                      <m:t>𝑘</m:t>
                    </m:r>
                  </m:oMath>
                </a14:m>
                <a:r>
                  <a:rPr lang="en-US" dirty="0"/>
                  <a:t> is the embedding dimension</a:t>
                </a:r>
              </a:p>
              <a:p>
                <a:pPr marL="457200" indent="-457200">
                  <a:buFont typeface="Arial" panose="020B0604020202020204" pitchFamily="34" charset="0"/>
                  <a:buChar char="•"/>
                </a:pPr>
                <a:r>
                  <a:rPr lang="en-US" dirty="0"/>
                  <a:t>In each iteration</a:t>
                </a:r>
              </a:p>
              <a:p>
                <a:pPr marL="1376240" lvl="1" indent="-457200">
                  <a:buFont typeface="Arial" panose="020B0604020202020204" pitchFamily="34" charset="0"/>
                  <a:buChar char="•"/>
                </a:pPr>
                <a:r>
                  <a:rPr lang="en-US" dirty="0"/>
                  <a:t>Sample a correct triple or batch</a:t>
                </a:r>
              </a:p>
              <a:p>
                <a:pPr marL="1376240" lvl="1" indent="-457200">
                  <a:buFont typeface="Arial" panose="020B0604020202020204" pitchFamily="34" charset="0"/>
                  <a:buChar char="•"/>
                </a:pPr>
                <a:r>
                  <a:rPr lang="en-US" dirty="0"/>
                  <a:t>Derive a corrupt triple from the correct one: replace </a:t>
                </a:r>
                <a14:m>
                  <m:oMath xmlns:m="http://schemas.openxmlformats.org/officeDocument/2006/math">
                    <m:r>
                      <a:rPr lang="fr-CH" i="1">
                        <a:latin typeface="Cambria Math" panose="02040503050406030204" pitchFamily="18" charset="0"/>
                      </a:rPr>
                      <m:t>h</m:t>
                    </m:r>
                  </m:oMath>
                </a14:m>
                <a:r>
                  <a:rPr lang="en-US" dirty="0"/>
                  <a:t> or </a:t>
                </a:r>
                <a14:m>
                  <m:oMath xmlns:m="http://schemas.openxmlformats.org/officeDocument/2006/math">
                    <m:r>
                      <a:rPr lang="fr-CH" b="0" i="1">
                        <a:latin typeface="Cambria Math" panose="02040503050406030204" pitchFamily="18" charset="0"/>
                      </a:rPr>
                      <m:t>𝑡</m:t>
                    </m:r>
                  </m:oMath>
                </a14:m>
                <a:r>
                  <a:rPr lang="en-US" dirty="0"/>
                  <a:t> by a random entity</a:t>
                </a:r>
              </a:p>
              <a:p>
                <a:pPr marL="1376240" lvl="1" indent="-457200">
                  <a:buFont typeface="Arial" panose="020B0604020202020204" pitchFamily="34" charset="0"/>
                  <a:buChar char="•"/>
                </a:pPr>
                <a:r>
                  <a:rPr lang="en-US" dirty="0"/>
                  <a:t>Update embeddings by minimizing loss function</a:t>
                </a:r>
              </a:p>
              <a:p>
                <a:pPr marL="1376240" lvl="1" indent="-457200">
                  <a:buFont typeface="Arial" panose="020B0604020202020204" pitchFamily="34" charset="0"/>
                  <a:buChar char="•"/>
                </a:pPr>
                <a:r>
                  <a:rPr lang="en-US" dirty="0"/>
                  <a:t>Normalize all entity vectors to 1 (not relationship vectors!)</a:t>
                </a:r>
              </a:p>
              <a:p>
                <a:pPr lvl="1" indent="0">
                  <a:buNone/>
                </a:pPr>
                <a:endParaRPr lang="en-US" dirty="0"/>
              </a:p>
            </p:txBody>
          </p:sp>
        </mc:Choice>
        <mc:Fallback xmlns="">
          <p:sp>
            <p:nvSpPr>
              <p:cNvPr id="3" name="Content Placeholder 2">
                <a:extLst>
                  <a:ext uri="{FF2B5EF4-FFF2-40B4-BE49-F238E27FC236}">
                    <a16:creationId xmlns:a16="http://schemas.microsoft.com/office/drawing/2014/main" id="{1E3711CC-CFF3-D74B-AEE2-6BE13DC4B489}"/>
                  </a:ext>
                </a:extLst>
              </p:cNvPr>
              <p:cNvSpPr>
                <a:spLocks noGrp="1" noRot="1" noChangeAspect="1" noMove="1" noResize="1" noEditPoints="1" noAdjustHandles="1" noChangeArrowheads="1" noChangeShapeType="1" noTextEdit="1"/>
              </p:cNvSpPr>
              <p:nvPr>
                <p:ph idx="1"/>
              </p:nvPr>
            </p:nvSpPr>
            <p:spPr>
              <a:blipFill>
                <a:blip r:embed="rId3"/>
                <a:stretch>
                  <a:fillRect l="-1293" t="-1310"/>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09880F66-F742-2042-99D7-1EC68176795D}"/>
              </a:ext>
            </a:extLst>
          </p:cNvPr>
          <p:cNvSpPr>
            <a:spLocks noGrp="1"/>
          </p:cNvSpPr>
          <p:nvPr>
            <p:ph type="ftr" sz="quarter" idx="10"/>
          </p:nvPr>
        </p:nvSpPr>
        <p:spPr/>
        <p:txBody>
          <a:bodyPr/>
          <a:lstStyle/>
          <a:p>
            <a:r>
              <a:rPr lang="fr-CH"/>
              <a:t>©2022, Karl Aberer, EPFL-IC, Laboratoire de systèmes d'informations répartis </a:t>
            </a:r>
            <a:endParaRPr lang="en-GB" dirty="0"/>
          </a:p>
        </p:txBody>
      </p:sp>
    </p:spTree>
    <p:extLst>
      <p:ext uri="{BB962C8B-B14F-4D97-AF65-F5344CB8AC3E}">
        <p14:creationId xmlns:p14="http://schemas.microsoft.com/office/powerpoint/2010/main" val="16781252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C03036-BE3B-3140-8C15-C6064587B3FC}"/>
              </a:ext>
            </a:extLst>
          </p:cNvPr>
          <p:cNvSpPr>
            <a:spLocks noGrp="1"/>
          </p:cNvSpPr>
          <p:nvPr>
            <p:ph type="title"/>
          </p:nvPr>
        </p:nvSpPr>
        <p:spPr/>
        <p:txBody>
          <a:bodyPr/>
          <a:lstStyle/>
          <a:p>
            <a:r>
              <a:rPr lang="en-US"/>
              <a:t>Qualitative Results</a:t>
            </a:r>
          </a:p>
        </p:txBody>
      </p:sp>
      <p:pic>
        <p:nvPicPr>
          <p:cNvPr id="6" name="Content Placeholder 5">
            <a:extLst>
              <a:ext uri="{FF2B5EF4-FFF2-40B4-BE49-F238E27FC236}">
                <a16:creationId xmlns:a16="http://schemas.microsoft.com/office/drawing/2014/main" id="{4D17714B-8899-384B-AB50-3AEEA592BEA5}"/>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1584548"/>
            <a:ext cx="11852840" cy="5400600"/>
          </a:xfrm>
        </p:spPr>
      </p:pic>
      <p:sp>
        <p:nvSpPr>
          <p:cNvPr id="4" name="Footer Placeholder 3">
            <a:extLst>
              <a:ext uri="{FF2B5EF4-FFF2-40B4-BE49-F238E27FC236}">
                <a16:creationId xmlns:a16="http://schemas.microsoft.com/office/drawing/2014/main" id="{F2842CDD-3046-1043-9D5B-B113116E04B5}"/>
              </a:ext>
            </a:extLst>
          </p:cNvPr>
          <p:cNvSpPr>
            <a:spLocks noGrp="1"/>
          </p:cNvSpPr>
          <p:nvPr>
            <p:ph type="ftr" sz="quarter" idx="10"/>
          </p:nvPr>
        </p:nvSpPr>
        <p:spPr/>
        <p:txBody>
          <a:bodyPr/>
          <a:lstStyle/>
          <a:p>
            <a:r>
              <a:rPr lang="fr-CH"/>
              <a:t>©2022, Karl Aberer, EPFL-IC, Laboratoire de systèmes d'informations répartis </a:t>
            </a:r>
            <a:endParaRPr lang="en-GB" dirty="0"/>
          </a:p>
        </p:txBody>
      </p:sp>
    </p:spTree>
    <p:extLst>
      <p:ext uri="{BB962C8B-B14F-4D97-AF65-F5344CB8AC3E}">
        <p14:creationId xmlns:p14="http://schemas.microsoft.com/office/powerpoint/2010/main" val="27682578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CA577-9AC8-054B-90EA-2DB67581F19E}"/>
              </a:ext>
            </a:extLst>
          </p:cNvPr>
          <p:cNvSpPr>
            <a:spLocks noGrp="1"/>
          </p:cNvSpPr>
          <p:nvPr>
            <p:ph type="title"/>
          </p:nvPr>
        </p:nvSpPr>
        <p:spPr/>
        <p:txBody>
          <a:bodyPr/>
          <a:lstStyle/>
          <a:p>
            <a:r>
              <a:rPr lang="en-US"/>
              <a:t>Basic Questions in Knowledge Inference</a:t>
            </a:r>
          </a:p>
        </p:txBody>
      </p:sp>
      <p:sp>
        <p:nvSpPr>
          <p:cNvPr id="3" name="Content Placeholder 2">
            <a:extLst>
              <a:ext uri="{FF2B5EF4-FFF2-40B4-BE49-F238E27FC236}">
                <a16:creationId xmlns:a16="http://schemas.microsoft.com/office/drawing/2014/main" id="{5D459101-79D6-084A-BE62-B5E30B594A02}"/>
              </a:ext>
            </a:extLst>
          </p:cNvPr>
          <p:cNvSpPr>
            <a:spLocks noGrp="1"/>
          </p:cNvSpPr>
          <p:nvPr>
            <p:ph idx="1"/>
          </p:nvPr>
        </p:nvSpPr>
        <p:spPr/>
        <p:txBody>
          <a:bodyPr/>
          <a:lstStyle/>
          <a:p>
            <a:r>
              <a:rPr lang="en-US"/>
              <a:t>Who are the entities?</a:t>
            </a:r>
          </a:p>
          <a:p>
            <a:pPr marL="457200" lvl="1" indent="-457200">
              <a:buFont typeface="Wingdings" pitchFamily="2" charset="2"/>
              <a:buChar char="Ø"/>
            </a:pPr>
            <a:r>
              <a:rPr lang="en-US" sz="3500">
                <a:ea typeface="+mn-ea"/>
              </a:rPr>
              <a:t>Entity Linking / Disambiguation</a:t>
            </a:r>
          </a:p>
          <a:p>
            <a:pPr marL="457200" lvl="1" indent="-457200">
              <a:buFont typeface="Wingdings" pitchFamily="2" charset="2"/>
              <a:buChar char="Ø"/>
            </a:pPr>
            <a:r>
              <a:rPr lang="en-US" sz="3500">
                <a:ea typeface="+mn-ea"/>
              </a:rPr>
              <a:t>Data integration</a:t>
            </a:r>
          </a:p>
          <a:p>
            <a:pPr marL="457200" lvl="1" indent="-457200">
              <a:buFont typeface="Wingdings" pitchFamily="2" charset="2"/>
              <a:buChar char="Ø"/>
            </a:pPr>
            <a:endParaRPr lang="en-US"/>
          </a:p>
          <a:p>
            <a:r>
              <a:rPr lang="en-US"/>
              <a:t>What are their attributes?</a:t>
            </a:r>
          </a:p>
          <a:p>
            <a:pPr marL="457200" lvl="1" indent="-457200">
              <a:buFont typeface="Wingdings" pitchFamily="2" charset="2"/>
              <a:buChar char="Ø"/>
            </a:pPr>
            <a:r>
              <a:rPr lang="en-US" sz="3500">
                <a:ea typeface="+mn-ea"/>
              </a:rPr>
              <a:t>Collective Classification</a:t>
            </a:r>
          </a:p>
          <a:p>
            <a:endParaRPr lang="en-US"/>
          </a:p>
          <a:p>
            <a:r>
              <a:rPr lang="en-US"/>
              <a:t>How are they related?</a:t>
            </a:r>
          </a:p>
          <a:p>
            <a:pPr marL="457200" lvl="1" indent="-457200">
              <a:buFont typeface="Wingdings" pitchFamily="2" charset="2"/>
              <a:buChar char="Ø"/>
            </a:pPr>
            <a:r>
              <a:rPr lang="en-US" sz="3500">
                <a:ea typeface="+mn-ea"/>
              </a:rPr>
              <a:t>Link prediction</a:t>
            </a:r>
          </a:p>
        </p:txBody>
      </p:sp>
      <p:sp>
        <p:nvSpPr>
          <p:cNvPr id="4" name="Footer Placeholder 3">
            <a:extLst>
              <a:ext uri="{FF2B5EF4-FFF2-40B4-BE49-F238E27FC236}">
                <a16:creationId xmlns:a16="http://schemas.microsoft.com/office/drawing/2014/main" id="{371E8D20-42F7-5F42-992A-C80647031186}"/>
              </a:ext>
            </a:extLst>
          </p:cNvPr>
          <p:cNvSpPr>
            <a:spLocks noGrp="1"/>
          </p:cNvSpPr>
          <p:nvPr>
            <p:ph type="ftr" sz="quarter" idx="10"/>
          </p:nvPr>
        </p:nvSpPr>
        <p:spPr/>
        <p:txBody>
          <a:bodyPr/>
          <a:lstStyle/>
          <a:p>
            <a:r>
              <a:rPr lang="fr-CH"/>
              <a:t>©2022, Karl Aberer, EPFL-IC, Laboratoire de systèmes d'informations répartis </a:t>
            </a:r>
            <a:endParaRPr lang="en-GB" dirty="0"/>
          </a:p>
        </p:txBody>
      </p:sp>
      <p:pic>
        <p:nvPicPr>
          <p:cNvPr id="6" name="Picture 5">
            <a:extLst>
              <a:ext uri="{FF2B5EF4-FFF2-40B4-BE49-F238E27FC236}">
                <a16:creationId xmlns:a16="http://schemas.microsoft.com/office/drawing/2014/main" id="{8DEE6155-6AAF-AB4D-9383-6FE568C499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48493" y="1800572"/>
            <a:ext cx="4630770" cy="4715583"/>
          </a:xfrm>
          <a:prstGeom prst="rect">
            <a:avLst/>
          </a:prstGeom>
        </p:spPr>
      </p:pic>
    </p:spTree>
    <p:extLst>
      <p:ext uri="{BB962C8B-B14F-4D97-AF65-F5344CB8AC3E}">
        <p14:creationId xmlns:p14="http://schemas.microsoft.com/office/powerpoint/2010/main" val="23111259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880564-1943-924F-A71F-E8B957DC3830}"/>
              </a:ext>
            </a:extLst>
          </p:cNvPr>
          <p:cNvSpPr>
            <a:spLocks noGrp="1"/>
          </p:cNvSpPr>
          <p:nvPr>
            <p:ph type="title"/>
          </p:nvPr>
        </p:nvSpPr>
        <p:spPr/>
        <p:txBody>
          <a:bodyPr/>
          <a:lstStyle/>
          <a:p>
            <a:r>
              <a:rPr lang="en-US"/>
              <a:t>Alternative Models</a:t>
            </a:r>
          </a:p>
        </p:txBody>
      </p:sp>
      <p:pic>
        <p:nvPicPr>
          <p:cNvPr id="6" name="Content Placeholder 5">
            <a:extLst>
              <a:ext uri="{FF2B5EF4-FFF2-40B4-BE49-F238E27FC236}">
                <a16:creationId xmlns:a16="http://schemas.microsoft.com/office/drawing/2014/main" id="{7D582117-80B1-9047-BC4C-2C4450C45CF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396853" y="1549400"/>
            <a:ext cx="6463257" cy="5808663"/>
          </a:xfrm>
        </p:spPr>
      </p:pic>
      <p:sp>
        <p:nvSpPr>
          <p:cNvPr id="4" name="Footer Placeholder 3">
            <a:extLst>
              <a:ext uri="{FF2B5EF4-FFF2-40B4-BE49-F238E27FC236}">
                <a16:creationId xmlns:a16="http://schemas.microsoft.com/office/drawing/2014/main" id="{C8E0F649-6B07-BA49-914E-402EE3478166}"/>
              </a:ext>
            </a:extLst>
          </p:cNvPr>
          <p:cNvSpPr>
            <a:spLocks noGrp="1"/>
          </p:cNvSpPr>
          <p:nvPr>
            <p:ph type="ftr" sz="quarter" idx="10"/>
          </p:nvPr>
        </p:nvSpPr>
        <p:spPr/>
        <p:txBody>
          <a:bodyPr/>
          <a:lstStyle/>
          <a:p>
            <a:r>
              <a:rPr lang="fr-CH"/>
              <a:t>©2022, Karl Aberer, EPFL-IC, Laboratoire de systèmes d'informations répartis </a:t>
            </a:r>
            <a:endParaRPr lang="en-GB" dirty="0"/>
          </a:p>
        </p:txBody>
      </p:sp>
    </p:spTree>
    <p:extLst>
      <p:ext uri="{BB962C8B-B14F-4D97-AF65-F5344CB8AC3E}">
        <p14:creationId xmlns:p14="http://schemas.microsoft.com/office/powerpoint/2010/main" val="33399228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42493F-866B-2543-8E2C-6FA3A10CDF39}"/>
              </a:ext>
            </a:extLst>
          </p:cNvPr>
          <p:cNvSpPr>
            <a:spLocks noGrp="1"/>
          </p:cNvSpPr>
          <p:nvPr>
            <p:ph type="title"/>
          </p:nvPr>
        </p:nvSpPr>
        <p:spPr/>
        <p:txBody>
          <a:bodyPr/>
          <a:lstStyle/>
          <a:p>
            <a:r>
              <a:rPr lang="en-US" sz="4400"/>
              <a:t>Which is true? The score function f(h,r,t) …</a:t>
            </a:r>
          </a:p>
        </p:txBody>
      </p:sp>
      <p:sp>
        <p:nvSpPr>
          <p:cNvPr id="3" name="Content Placeholder 2">
            <a:extLst>
              <a:ext uri="{FF2B5EF4-FFF2-40B4-BE49-F238E27FC236}">
                <a16:creationId xmlns:a16="http://schemas.microsoft.com/office/drawing/2014/main" id="{89091EE4-DAED-4D42-9C0B-38BDF0F4886E}"/>
              </a:ext>
            </a:extLst>
          </p:cNvPr>
          <p:cNvSpPr>
            <a:spLocks noGrp="1"/>
          </p:cNvSpPr>
          <p:nvPr>
            <p:ph idx="1"/>
          </p:nvPr>
        </p:nvSpPr>
        <p:spPr/>
        <p:txBody>
          <a:bodyPr/>
          <a:lstStyle/>
          <a:p>
            <a:pPr marL="514350" indent="-514350">
              <a:buAutoNum type="alphaUcPeriod"/>
            </a:pPr>
            <a:r>
              <a:rPr lang="en-US"/>
              <a:t>has always larger values for triples (h,r,t) that are part of the known knowledge graph than for other triples</a:t>
            </a:r>
          </a:p>
          <a:p>
            <a:pPr marL="514350" indent="-514350">
              <a:buAutoNum type="alphaUcPeriod"/>
            </a:pPr>
            <a:r>
              <a:rPr lang="en-US"/>
              <a:t>maps triples to vectors in the embedding space</a:t>
            </a:r>
          </a:p>
          <a:p>
            <a:pPr marL="514350" indent="-514350">
              <a:buAutoNum type="alphaUcPeriod"/>
            </a:pPr>
            <a:r>
              <a:rPr lang="en-US"/>
              <a:t>is always positive</a:t>
            </a:r>
          </a:p>
          <a:p>
            <a:pPr marL="514350" indent="-514350">
              <a:buAutoNum type="alphaUcPeriod"/>
            </a:pPr>
            <a:r>
              <a:rPr lang="en-US"/>
              <a:t>is optimized by stochastic gradient descent</a:t>
            </a:r>
          </a:p>
          <a:p>
            <a:pPr marL="514350" indent="-514350">
              <a:buAutoNum type="alphaUcPeriod"/>
            </a:pPr>
            <a:endParaRPr lang="en-US"/>
          </a:p>
        </p:txBody>
      </p:sp>
      <p:sp>
        <p:nvSpPr>
          <p:cNvPr id="4" name="Footer Placeholder 3">
            <a:extLst>
              <a:ext uri="{FF2B5EF4-FFF2-40B4-BE49-F238E27FC236}">
                <a16:creationId xmlns:a16="http://schemas.microsoft.com/office/drawing/2014/main" id="{F3F21650-8AE6-D54D-8CB6-1E4A3BE260ED}"/>
              </a:ext>
            </a:extLst>
          </p:cNvPr>
          <p:cNvSpPr>
            <a:spLocks noGrp="1"/>
          </p:cNvSpPr>
          <p:nvPr>
            <p:ph type="ftr" sz="quarter" idx="10"/>
          </p:nvPr>
        </p:nvSpPr>
        <p:spPr/>
        <p:txBody>
          <a:bodyPr/>
          <a:lstStyle/>
          <a:p>
            <a:r>
              <a:rPr lang="fr-CH"/>
              <a:t>©2022, Karl Aberer, EPFL-IC, Laboratoire de systèmes d'informations répartis </a:t>
            </a:r>
            <a:endParaRPr lang="en-GB" dirty="0"/>
          </a:p>
        </p:txBody>
      </p:sp>
    </p:spTree>
    <p:extLst>
      <p:ext uri="{BB962C8B-B14F-4D97-AF65-F5344CB8AC3E}">
        <p14:creationId xmlns:p14="http://schemas.microsoft.com/office/powerpoint/2010/main" val="116138421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A51AEA-8994-BD6B-F4A7-76F695D45F38}"/>
              </a:ext>
            </a:extLst>
          </p:cNvPr>
          <p:cNvSpPr>
            <a:spLocks noGrp="1"/>
          </p:cNvSpPr>
          <p:nvPr>
            <p:ph type="title"/>
          </p:nvPr>
        </p:nvSpPr>
        <p:spPr/>
        <p:txBody>
          <a:bodyPr/>
          <a:lstStyle/>
          <a:p>
            <a:r>
              <a:rPr lang="en-CH" dirty="0"/>
              <a:t>Question</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06DD17D3-2B15-1C18-46E2-1D5B25961B73}"/>
                  </a:ext>
                </a:extLst>
              </p:cNvPr>
              <p:cNvSpPr>
                <a:spLocks noGrp="1"/>
              </p:cNvSpPr>
              <p:nvPr>
                <p:ph idx="1"/>
              </p:nvPr>
            </p:nvSpPr>
            <p:spPr/>
            <p:txBody>
              <a:bodyPr/>
              <a:lstStyle/>
              <a:p>
                <a:r>
                  <a:rPr lang="fr-CH" dirty="0">
                    <a:ea typeface="Cambria Math" panose="02040503050406030204" pitchFamily="18" charset="0"/>
                  </a:rPr>
                  <a:t>If </a:t>
                </a:r>
                <a14:m>
                  <m:oMath xmlns:m="http://schemas.openxmlformats.org/officeDocument/2006/math">
                    <m:r>
                      <m:rPr>
                        <m:sty m:val="p"/>
                      </m:rPr>
                      <a:rPr lang="fr-CH" sz="3600">
                        <a:latin typeface="Cambria Math" panose="02040503050406030204" pitchFamily="18" charset="0"/>
                      </a:rPr>
                      <m:t>f</m:t>
                    </m:r>
                    <m:d>
                      <m:dPr>
                        <m:ctrlPr>
                          <a:rPr lang="fr-CH" sz="3600" i="1">
                            <a:latin typeface="Cambria Math" panose="02040503050406030204" pitchFamily="18" charset="0"/>
                          </a:rPr>
                        </m:ctrlPr>
                      </m:dPr>
                      <m:e>
                        <m:sSub>
                          <m:sSubPr>
                            <m:ctrlPr>
                              <a:rPr lang="fr-CH" sz="3600" i="1">
                                <a:latin typeface="Cambria Math" panose="02040503050406030204" pitchFamily="18" charset="0"/>
                              </a:rPr>
                            </m:ctrlPr>
                          </m:sSubPr>
                          <m:e>
                            <m:r>
                              <a:rPr lang="fr-CH" sz="3600" b="1" i="1">
                                <a:latin typeface="Cambria Math" panose="02040503050406030204" pitchFamily="18" charset="0"/>
                              </a:rPr>
                              <m:t>𝒗</m:t>
                            </m:r>
                          </m:e>
                          <m:sub>
                            <m:r>
                              <a:rPr lang="fr-CH" sz="3600" i="1">
                                <a:latin typeface="Cambria Math" panose="02040503050406030204" pitchFamily="18" charset="0"/>
                              </a:rPr>
                              <m:t>h</m:t>
                            </m:r>
                          </m:sub>
                        </m:sSub>
                        <m:r>
                          <a:rPr lang="fr-CH" sz="3600" i="1">
                            <a:latin typeface="Cambria Math" panose="02040503050406030204" pitchFamily="18" charset="0"/>
                          </a:rPr>
                          <m:t>, </m:t>
                        </m:r>
                        <m:sSub>
                          <m:sSubPr>
                            <m:ctrlPr>
                              <a:rPr lang="fr-CH" sz="3600" i="1">
                                <a:latin typeface="Cambria Math" panose="02040503050406030204" pitchFamily="18" charset="0"/>
                              </a:rPr>
                            </m:ctrlPr>
                          </m:sSubPr>
                          <m:e>
                            <m:r>
                              <a:rPr lang="fr-CH" sz="3600" b="1" i="1">
                                <a:latin typeface="Cambria Math" panose="02040503050406030204" pitchFamily="18" charset="0"/>
                              </a:rPr>
                              <m:t>𝒗</m:t>
                            </m:r>
                          </m:e>
                          <m:sub>
                            <m:r>
                              <a:rPr lang="fr-CH" sz="3600" i="1">
                                <a:latin typeface="Cambria Math" panose="02040503050406030204" pitchFamily="18" charset="0"/>
                              </a:rPr>
                              <m:t>𝑟</m:t>
                            </m:r>
                          </m:sub>
                        </m:sSub>
                        <m:r>
                          <a:rPr lang="fr-CH" sz="3600" i="1">
                            <a:latin typeface="Cambria Math" panose="02040503050406030204" pitchFamily="18" charset="0"/>
                          </a:rPr>
                          <m:t>,</m:t>
                        </m:r>
                        <m:sSub>
                          <m:sSubPr>
                            <m:ctrlPr>
                              <a:rPr lang="fr-CH" sz="3600" i="1">
                                <a:latin typeface="Cambria Math" panose="02040503050406030204" pitchFamily="18" charset="0"/>
                              </a:rPr>
                            </m:ctrlPr>
                          </m:sSubPr>
                          <m:e>
                            <m:r>
                              <a:rPr lang="fr-CH" sz="3600" b="1" i="1">
                                <a:latin typeface="Cambria Math" panose="02040503050406030204" pitchFamily="18" charset="0"/>
                              </a:rPr>
                              <m:t>𝒗</m:t>
                            </m:r>
                          </m:e>
                          <m:sub>
                            <m:r>
                              <a:rPr lang="fr-CH" sz="3600" i="1">
                                <a:latin typeface="Cambria Math" panose="02040503050406030204" pitchFamily="18" charset="0"/>
                              </a:rPr>
                              <m:t>𝑡</m:t>
                            </m:r>
                          </m:sub>
                        </m:sSub>
                      </m:e>
                    </m:d>
                  </m:oMath>
                </a14:m>
                <a:r>
                  <a:rPr lang="fr-CH" b="0" dirty="0">
                    <a:ea typeface="Cambria Math" panose="02040503050406030204" pitchFamily="18" charset="0"/>
                  </a:rPr>
                  <a:t> = 0.1 and </a:t>
                </a:r>
                <a14:m>
                  <m:oMath xmlns:m="http://schemas.openxmlformats.org/officeDocument/2006/math">
                    <m:r>
                      <a:rPr lang="fr-CH" i="1">
                        <a:latin typeface="Cambria Math" panose="02040503050406030204" pitchFamily="18" charset="0"/>
                        <a:ea typeface="Cambria Math" panose="02040503050406030204" pitchFamily="18" charset="0"/>
                      </a:rPr>
                      <m:t>𝛾</m:t>
                    </m:r>
                  </m:oMath>
                </a14:m>
                <a:r>
                  <a:rPr lang="en-CH" dirty="0"/>
                  <a:t> is increased from 2 to 3, optimizing the loss function</a:t>
                </a:r>
              </a:p>
              <a:p>
                <a:pPr marL="514350" indent="-514350">
                  <a:buFont typeface="+mj-lt"/>
                  <a:buAutoNum type="alphaUcPeriod"/>
                </a:pPr>
                <a:r>
                  <a:rPr lang="en-GB" sz="3200" dirty="0"/>
                  <a:t>is primarily achieved by decreasing the values of</a:t>
                </a:r>
                <a:r>
                  <a:rPr lang="en-CH" sz="3200" dirty="0"/>
                  <a:t> </a:t>
                </a:r>
                <a14:m>
                  <m:oMath xmlns:m="http://schemas.openxmlformats.org/officeDocument/2006/math">
                    <m:r>
                      <m:rPr>
                        <m:sty m:val="p"/>
                      </m:rPr>
                      <a:rPr lang="fr-CH" sz="2800" smtClean="0">
                        <a:latin typeface="Cambria Math" panose="02040503050406030204" pitchFamily="18" charset="0"/>
                      </a:rPr>
                      <m:t>f</m:t>
                    </m:r>
                    <m:d>
                      <m:dPr>
                        <m:ctrlPr>
                          <a:rPr lang="fr-CH" sz="2800" i="1">
                            <a:latin typeface="Cambria Math" panose="02040503050406030204" pitchFamily="18" charset="0"/>
                          </a:rPr>
                        </m:ctrlPr>
                      </m:dPr>
                      <m:e>
                        <m:sSub>
                          <m:sSubPr>
                            <m:ctrlPr>
                              <a:rPr lang="fr-CH" sz="2800" i="1">
                                <a:latin typeface="Cambria Math" panose="02040503050406030204" pitchFamily="18" charset="0"/>
                              </a:rPr>
                            </m:ctrlPr>
                          </m:sSubPr>
                          <m:e>
                            <m:r>
                              <a:rPr lang="fr-CH" sz="2800" b="1" i="1">
                                <a:latin typeface="Cambria Math" panose="02040503050406030204" pitchFamily="18" charset="0"/>
                              </a:rPr>
                              <m:t>𝒗</m:t>
                            </m:r>
                          </m:e>
                          <m:sub>
                            <m:r>
                              <a:rPr lang="fr-CH" sz="2800" i="1">
                                <a:latin typeface="Cambria Math" panose="02040503050406030204" pitchFamily="18" charset="0"/>
                              </a:rPr>
                              <m:t>h</m:t>
                            </m:r>
                          </m:sub>
                        </m:sSub>
                        <m:r>
                          <a:rPr lang="fr-CH" sz="2800" i="1">
                            <a:latin typeface="Cambria Math" panose="02040503050406030204" pitchFamily="18" charset="0"/>
                          </a:rPr>
                          <m:t>, </m:t>
                        </m:r>
                        <m:sSub>
                          <m:sSubPr>
                            <m:ctrlPr>
                              <a:rPr lang="fr-CH" sz="2800" i="1">
                                <a:latin typeface="Cambria Math" panose="02040503050406030204" pitchFamily="18" charset="0"/>
                              </a:rPr>
                            </m:ctrlPr>
                          </m:sSubPr>
                          <m:e>
                            <m:r>
                              <a:rPr lang="fr-CH" sz="2800" b="1" i="1">
                                <a:latin typeface="Cambria Math" panose="02040503050406030204" pitchFamily="18" charset="0"/>
                              </a:rPr>
                              <m:t>𝒗</m:t>
                            </m:r>
                          </m:e>
                          <m:sub>
                            <m:r>
                              <a:rPr lang="fr-CH" sz="2800" i="1">
                                <a:latin typeface="Cambria Math" panose="02040503050406030204" pitchFamily="18" charset="0"/>
                              </a:rPr>
                              <m:t>𝑟</m:t>
                            </m:r>
                          </m:sub>
                        </m:sSub>
                        <m:r>
                          <a:rPr lang="fr-CH" sz="2800" i="1">
                            <a:latin typeface="Cambria Math" panose="02040503050406030204" pitchFamily="18" charset="0"/>
                          </a:rPr>
                          <m:t>,</m:t>
                        </m:r>
                        <m:sSub>
                          <m:sSubPr>
                            <m:ctrlPr>
                              <a:rPr lang="fr-CH" sz="2800" i="1">
                                <a:latin typeface="Cambria Math" panose="02040503050406030204" pitchFamily="18" charset="0"/>
                              </a:rPr>
                            </m:ctrlPr>
                          </m:sSubPr>
                          <m:e>
                            <m:r>
                              <a:rPr lang="fr-CH" sz="2800" b="1" i="1">
                                <a:latin typeface="Cambria Math" panose="02040503050406030204" pitchFamily="18" charset="0"/>
                              </a:rPr>
                              <m:t>𝒗</m:t>
                            </m:r>
                          </m:e>
                          <m:sub>
                            <m:r>
                              <a:rPr lang="fr-CH" sz="2800" i="1">
                                <a:latin typeface="Cambria Math" panose="02040503050406030204" pitchFamily="18" charset="0"/>
                              </a:rPr>
                              <m:t>𝑡</m:t>
                            </m:r>
                          </m:sub>
                        </m:sSub>
                      </m:e>
                    </m:d>
                  </m:oMath>
                </a14:m>
                <a:endParaRPr lang="fr-CH" sz="2800" dirty="0"/>
              </a:p>
              <a:p>
                <a:pPr marL="514350" indent="-514350">
                  <a:buFont typeface="+mj-lt"/>
                  <a:buAutoNum type="alphaUcPeriod"/>
                </a:pPr>
                <a:r>
                  <a:rPr lang="en-GB" sz="3200" dirty="0"/>
                  <a:t>is primarily achieved by increasing the values of</a:t>
                </a:r>
                <a:r>
                  <a:rPr lang="en-CH" sz="3200" dirty="0"/>
                  <a:t> </a:t>
                </a:r>
                <a14:m>
                  <m:oMath xmlns:m="http://schemas.openxmlformats.org/officeDocument/2006/math">
                    <m:r>
                      <m:rPr>
                        <m:sty m:val="p"/>
                      </m:rPr>
                      <a:rPr lang="fr-CH" sz="2800" smtClean="0">
                        <a:latin typeface="Cambria Math" panose="02040503050406030204" pitchFamily="18" charset="0"/>
                      </a:rPr>
                      <m:t>f</m:t>
                    </m:r>
                    <m:d>
                      <m:dPr>
                        <m:ctrlPr>
                          <a:rPr lang="fr-CH" sz="2800" i="1">
                            <a:latin typeface="Cambria Math" panose="02040503050406030204" pitchFamily="18" charset="0"/>
                          </a:rPr>
                        </m:ctrlPr>
                      </m:dPr>
                      <m:e>
                        <m:sSub>
                          <m:sSubPr>
                            <m:ctrlPr>
                              <a:rPr lang="fr-CH" sz="2800" i="1">
                                <a:latin typeface="Cambria Math" panose="02040503050406030204" pitchFamily="18" charset="0"/>
                              </a:rPr>
                            </m:ctrlPr>
                          </m:sSubPr>
                          <m:e>
                            <m:r>
                              <a:rPr lang="fr-CH" sz="2800" b="1" i="1">
                                <a:latin typeface="Cambria Math" panose="02040503050406030204" pitchFamily="18" charset="0"/>
                              </a:rPr>
                              <m:t>𝒗</m:t>
                            </m:r>
                          </m:e>
                          <m:sub>
                            <m:r>
                              <a:rPr lang="fr-CH" sz="2800" i="1">
                                <a:latin typeface="Cambria Math" panose="02040503050406030204" pitchFamily="18" charset="0"/>
                              </a:rPr>
                              <m:t>h</m:t>
                            </m:r>
                          </m:sub>
                        </m:sSub>
                        <m:r>
                          <a:rPr lang="fr-CH" sz="2800" i="1">
                            <a:latin typeface="Cambria Math" panose="02040503050406030204" pitchFamily="18" charset="0"/>
                          </a:rPr>
                          <m:t>, </m:t>
                        </m:r>
                        <m:sSub>
                          <m:sSubPr>
                            <m:ctrlPr>
                              <a:rPr lang="fr-CH" sz="2800" i="1">
                                <a:latin typeface="Cambria Math" panose="02040503050406030204" pitchFamily="18" charset="0"/>
                              </a:rPr>
                            </m:ctrlPr>
                          </m:sSubPr>
                          <m:e>
                            <m:r>
                              <a:rPr lang="fr-CH" sz="2800" b="1" i="1">
                                <a:latin typeface="Cambria Math" panose="02040503050406030204" pitchFamily="18" charset="0"/>
                              </a:rPr>
                              <m:t>𝒗</m:t>
                            </m:r>
                          </m:e>
                          <m:sub>
                            <m:r>
                              <a:rPr lang="fr-CH" sz="2800" i="1">
                                <a:latin typeface="Cambria Math" panose="02040503050406030204" pitchFamily="18" charset="0"/>
                              </a:rPr>
                              <m:t>𝑟</m:t>
                            </m:r>
                          </m:sub>
                        </m:sSub>
                        <m:r>
                          <a:rPr lang="fr-CH" sz="2800" i="1">
                            <a:latin typeface="Cambria Math" panose="02040503050406030204" pitchFamily="18" charset="0"/>
                          </a:rPr>
                          <m:t>,</m:t>
                        </m:r>
                        <m:sSub>
                          <m:sSubPr>
                            <m:ctrlPr>
                              <a:rPr lang="fr-CH" sz="2800" i="1">
                                <a:latin typeface="Cambria Math" panose="02040503050406030204" pitchFamily="18" charset="0"/>
                              </a:rPr>
                            </m:ctrlPr>
                          </m:sSubPr>
                          <m:e>
                            <m:r>
                              <a:rPr lang="fr-CH" sz="2800" b="1" i="1">
                                <a:latin typeface="Cambria Math" panose="02040503050406030204" pitchFamily="18" charset="0"/>
                              </a:rPr>
                              <m:t>𝒗</m:t>
                            </m:r>
                          </m:e>
                          <m:sub>
                            <m:r>
                              <a:rPr lang="fr-CH" sz="2800" i="1">
                                <a:latin typeface="Cambria Math" panose="02040503050406030204" pitchFamily="18" charset="0"/>
                              </a:rPr>
                              <m:t>𝑡</m:t>
                            </m:r>
                          </m:sub>
                        </m:sSub>
                      </m:e>
                    </m:d>
                  </m:oMath>
                </a14:m>
                <a:endParaRPr lang="en-CH" sz="3200" dirty="0"/>
              </a:p>
              <a:p>
                <a:pPr marL="514350" indent="-514350">
                  <a:buFont typeface="+mj-lt"/>
                  <a:buAutoNum type="alphaUcPeriod"/>
                </a:pPr>
                <a:r>
                  <a:rPr lang="en-GB" sz="3200" dirty="0"/>
                  <a:t>is primarily achieved by decreasing the values of </a:t>
                </a:r>
                <a14:m>
                  <m:oMath xmlns:m="http://schemas.openxmlformats.org/officeDocument/2006/math">
                    <m:r>
                      <m:rPr>
                        <m:sty m:val="p"/>
                      </m:rPr>
                      <a:rPr lang="fr-CH" sz="2800">
                        <a:latin typeface="Cambria Math" panose="02040503050406030204" pitchFamily="18" charset="0"/>
                      </a:rPr>
                      <m:t>f</m:t>
                    </m:r>
                    <m:d>
                      <m:dPr>
                        <m:ctrlPr>
                          <a:rPr lang="fr-CH" sz="2800" i="1">
                            <a:latin typeface="Cambria Math" panose="02040503050406030204" pitchFamily="18" charset="0"/>
                          </a:rPr>
                        </m:ctrlPr>
                      </m:dPr>
                      <m:e>
                        <m:sSub>
                          <m:sSubPr>
                            <m:ctrlPr>
                              <a:rPr lang="fr-CH" sz="2800" i="1">
                                <a:latin typeface="Cambria Math" panose="02040503050406030204" pitchFamily="18" charset="0"/>
                              </a:rPr>
                            </m:ctrlPr>
                          </m:sSubPr>
                          <m:e>
                            <m:r>
                              <a:rPr lang="fr-CH" sz="2800" b="1" i="1">
                                <a:latin typeface="Cambria Math" panose="02040503050406030204" pitchFamily="18" charset="0"/>
                              </a:rPr>
                              <m:t>𝒗</m:t>
                            </m:r>
                          </m:e>
                          <m:sub>
                            <m:r>
                              <a:rPr lang="fr-CH" sz="2800" i="1">
                                <a:latin typeface="Cambria Math" panose="02040503050406030204" pitchFamily="18" charset="0"/>
                              </a:rPr>
                              <m:t>h</m:t>
                            </m:r>
                            <m:r>
                              <a:rPr lang="fr-CH" sz="2800" i="1">
                                <a:latin typeface="Cambria Math" panose="02040503050406030204" pitchFamily="18" charset="0"/>
                              </a:rPr>
                              <m:t>′</m:t>
                            </m:r>
                          </m:sub>
                        </m:sSub>
                        <m:r>
                          <a:rPr lang="fr-CH" sz="2800" i="1">
                            <a:latin typeface="Cambria Math" panose="02040503050406030204" pitchFamily="18" charset="0"/>
                          </a:rPr>
                          <m:t>, </m:t>
                        </m:r>
                        <m:sSub>
                          <m:sSubPr>
                            <m:ctrlPr>
                              <a:rPr lang="fr-CH" sz="2800" i="1">
                                <a:latin typeface="Cambria Math" panose="02040503050406030204" pitchFamily="18" charset="0"/>
                              </a:rPr>
                            </m:ctrlPr>
                          </m:sSubPr>
                          <m:e>
                            <m:r>
                              <a:rPr lang="fr-CH" sz="2800" b="1" i="1">
                                <a:latin typeface="Cambria Math" panose="02040503050406030204" pitchFamily="18" charset="0"/>
                              </a:rPr>
                              <m:t>𝒗</m:t>
                            </m:r>
                          </m:e>
                          <m:sub>
                            <m:r>
                              <a:rPr lang="fr-CH" sz="2800" i="1">
                                <a:latin typeface="Cambria Math" panose="02040503050406030204" pitchFamily="18" charset="0"/>
                              </a:rPr>
                              <m:t>𝑟</m:t>
                            </m:r>
                          </m:sub>
                        </m:sSub>
                        <m:r>
                          <a:rPr lang="fr-CH" sz="2800" i="1">
                            <a:latin typeface="Cambria Math" panose="02040503050406030204" pitchFamily="18" charset="0"/>
                          </a:rPr>
                          <m:t>,</m:t>
                        </m:r>
                        <m:sSub>
                          <m:sSubPr>
                            <m:ctrlPr>
                              <a:rPr lang="fr-CH" sz="2800" i="1">
                                <a:latin typeface="Cambria Math" panose="02040503050406030204" pitchFamily="18" charset="0"/>
                              </a:rPr>
                            </m:ctrlPr>
                          </m:sSubPr>
                          <m:e>
                            <m:r>
                              <a:rPr lang="fr-CH" sz="2800" b="1" i="1">
                                <a:latin typeface="Cambria Math" panose="02040503050406030204" pitchFamily="18" charset="0"/>
                              </a:rPr>
                              <m:t>𝒗</m:t>
                            </m:r>
                          </m:e>
                          <m:sub>
                            <m:r>
                              <a:rPr lang="fr-CH" sz="2800" i="1">
                                <a:latin typeface="Cambria Math" panose="02040503050406030204" pitchFamily="18" charset="0"/>
                              </a:rPr>
                              <m:t>𝑡</m:t>
                            </m:r>
                            <m:r>
                              <a:rPr lang="fr-CH" sz="2800" i="1">
                                <a:latin typeface="Cambria Math" panose="02040503050406030204" pitchFamily="18" charset="0"/>
                              </a:rPr>
                              <m:t>′</m:t>
                            </m:r>
                          </m:sub>
                        </m:sSub>
                      </m:e>
                    </m:d>
                  </m:oMath>
                </a14:m>
                <a:endParaRPr lang="fr-CH" sz="2800" dirty="0"/>
              </a:p>
              <a:p>
                <a:pPr marL="514350" indent="-514350">
                  <a:buFont typeface="+mj-lt"/>
                  <a:buAutoNum type="alphaUcPeriod"/>
                </a:pPr>
                <a:r>
                  <a:rPr lang="en-GB" sz="3200" dirty="0"/>
                  <a:t>is primarily achieved by increasing the values of</a:t>
                </a:r>
                <a14:m>
                  <m:oMath xmlns:m="http://schemas.openxmlformats.org/officeDocument/2006/math">
                    <m:r>
                      <a:rPr lang="fr-CH" sz="2800" b="0" i="0" smtClean="0">
                        <a:latin typeface="Cambria Math" panose="02040503050406030204" pitchFamily="18" charset="0"/>
                      </a:rPr>
                      <m:t> </m:t>
                    </m:r>
                    <m:r>
                      <m:rPr>
                        <m:sty m:val="p"/>
                      </m:rPr>
                      <a:rPr lang="fr-CH" sz="2800">
                        <a:latin typeface="Cambria Math" panose="02040503050406030204" pitchFamily="18" charset="0"/>
                      </a:rPr>
                      <m:t>f</m:t>
                    </m:r>
                    <m:d>
                      <m:dPr>
                        <m:ctrlPr>
                          <a:rPr lang="fr-CH" sz="2800" i="1">
                            <a:latin typeface="Cambria Math" panose="02040503050406030204" pitchFamily="18" charset="0"/>
                          </a:rPr>
                        </m:ctrlPr>
                      </m:dPr>
                      <m:e>
                        <m:sSub>
                          <m:sSubPr>
                            <m:ctrlPr>
                              <a:rPr lang="fr-CH" sz="2800" i="1">
                                <a:latin typeface="Cambria Math" panose="02040503050406030204" pitchFamily="18" charset="0"/>
                              </a:rPr>
                            </m:ctrlPr>
                          </m:sSubPr>
                          <m:e>
                            <m:r>
                              <a:rPr lang="fr-CH" sz="2800" b="1" i="1">
                                <a:latin typeface="Cambria Math" panose="02040503050406030204" pitchFamily="18" charset="0"/>
                              </a:rPr>
                              <m:t>𝒗</m:t>
                            </m:r>
                          </m:e>
                          <m:sub>
                            <m:r>
                              <a:rPr lang="fr-CH" sz="2800" i="1">
                                <a:latin typeface="Cambria Math" panose="02040503050406030204" pitchFamily="18" charset="0"/>
                              </a:rPr>
                              <m:t>h</m:t>
                            </m:r>
                            <m:r>
                              <a:rPr lang="fr-CH" sz="2800" i="1">
                                <a:latin typeface="Cambria Math" panose="02040503050406030204" pitchFamily="18" charset="0"/>
                              </a:rPr>
                              <m:t>′</m:t>
                            </m:r>
                          </m:sub>
                        </m:sSub>
                        <m:r>
                          <a:rPr lang="fr-CH" sz="2800" i="1">
                            <a:latin typeface="Cambria Math" panose="02040503050406030204" pitchFamily="18" charset="0"/>
                          </a:rPr>
                          <m:t>, </m:t>
                        </m:r>
                        <m:sSub>
                          <m:sSubPr>
                            <m:ctrlPr>
                              <a:rPr lang="fr-CH" sz="2800" i="1">
                                <a:latin typeface="Cambria Math" panose="02040503050406030204" pitchFamily="18" charset="0"/>
                              </a:rPr>
                            </m:ctrlPr>
                          </m:sSubPr>
                          <m:e>
                            <m:r>
                              <a:rPr lang="fr-CH" sz="2800" b="1" i="1">
                                <a:latin typeface="Cambria Math" panose="02040503050406030204" pitchFamily="18" charset="0"/>
                              </a:rPr>
                              <m:t>𝒗</m:t>
                            </m:r>
                          </m:e>
                          <m:sub>
                            <m:r>
                              <a:rPr lang="fr-CH" sz="2800" i="1">
                                <a:latin typeface="Cambria Math" panose="02040503050406030204" pitchFamily="18" charset="0"/>
                              </a:rPr>
                              <m:t>𝑟</m:t>
                            </m:r>
                          </m:sub>
                        </m:sSub>
                        <m:r>
                          <a:rPr lang="fr-CH" sz="2800" i="1">
                            <a:latin typeface="Cambria Math" panose="02040503050406030204" pitchFamily="18" charset="0"/>
                          </a:rPr>
                          <m:t>,</m:t>
                        </m:r>
                        <m:sSub>
                          <m:sSubPr>
                            <m:ctrlPr>
                              <a:rPr lang="fr-CH" sz="2800" i="1">
                                <a:latin typeface="Cambria Math" panose="02040503050406030204" pitchFamily="18" charset="0"/>
                              </a:rPr>
                            </m:ctrlPr>
                          </m:sSubPr>
                          <m:e>
                            <m:r>
                              <a:rPr lang="fr-CH" sz="2800" b="1" i="1">
                                <a:latin typeface="Cambria Math" panose="02040503050406030204" pitchFamily="18" charset="0"/>
                              </a:rPr>
                              <m:t>𝒗</m:t>
                            </m:r>
                          </m:e>
                          <m:sub>
                            <m:r>
                              <a:rPr lang="fr-CH" sz="2800" i="1">
                                <a:latin typeface="Cambria Math" panose="02040503050406030204" pitchFamily="18" charset="0"/>
                              </a:rPr>
                              <m:t>𝑡</m:t>
                            </m:r>
                            <m:r>
                              <a:rPr lang="fr-CH" sz="2800" i="1">
                                <a:latin typeface="Cambria Math" panose="02040503050406030204" pitchFamily="18" charset="0"/>
                              </a:rPr>
                              <m:t>′</m:t>
                            </m:r>
                          </m:sub>
                        </m:sSub>
                      </m:e>
                    </m:d>
                  </m:oMath>
                </a14:m>
                <a:endParaRPr lang="en-CH" sz="3200" dirty="0"/>
              </a:p>
              <a:p>
                <a:pPr marL="457200" indent="-457200">
                  <a:buFontTx/>
                  <a:buChar char="-"/>
                </a:pPr>
                <a:endParaRPr lang="en-CH" dirty="0"/>
              </a:p>
            </p:txBody>
          </p:sp>
        </mc:Choice>
        <mc:Fallback>
          <p:sp>
            <p:nvSpPr>
              <p:cNvPr id="3" name="Content Placeholder 2">
                <a:extLst>
                  <a:ext uri="{FF2B5EF4-FFF2-40B4-BE49-F238E27FC236}">
                    <a16:creationId xmlns:a16="http://schemas.microsoft.com/office/drawing/2014/main" id="{06DD17D3-2B15-1C18-46E2-1D5B25961B73}"/>
                  </a:ext>
                </a:extLst>
              </p:cNvPr>
              <p:cNvSpPr>
                <a:spLocks noGrp="1" noRot="1" noChangeAspect="1" noMove="1" noResize="1" noEditPoints="1" noAdjustHandles="1" noChangeArrowheads="1" noChangeShapeType="1" noTextEdit="1"/>
              </p:cNvSpPr>
              <p:nvPr>
                <p:ph idx="1"/>
              </p:nvPr>
            </p:nvSpPr>
            <p:spPr>
              <a:blipFill>
                <a:blip r:embed="rId2"/>
                <a:stretch>
                  <a:fillRect l="-1412" t="-1307"/>
                </a:stretch>
              </a:blipFill>
            </p:spPr>
            <p:txBody>
              <a:bodyPr/>
              <a:lstStyle/>
              <a:p>
                <a:r>
                  <a:rPr lang="en-CH">
                    <a:noFill/>
                  </a:rPr>
                  <a:t> </a:t>
                </a:r>
              </a:p>
            </p:txBody>
          </p:sp>
        </mc:Fallback>
      </mc:AlternateContent>
      <p:sp>
        <p:nvSpPr>
          <p:cNvPr id="4" name="Footer Placeholder 3">
            <a:extLst>
              <a:ext uri="{FF2B5EF4-FFF2-40B4-BE49-F238E27FC236}">
                <a16:creationId xmlns:a16="http://schemas.microsoft.com/office/drawing/2014/main" id="{B8C75B4E-B988-75DF-2488-3966CE52E27D}"/>
              </a:ext>
            </a:extLst>
          </p:cNvPr>
          <p:cNvSpPr>
            <a:spLocks noGrp="1"/>
          </p:cNvSpPr>
          <p:nvPr>
            <p:ph type="ftr" sz="quarter" idx="10"/>
          </p:nvPr>
        </p:nvSpPr>
        <p:spPr/>
        <p:txBody>
          <a:bodyPr/>
          <a:lstStyle/>
          <a:p>
            <a:r>
              <a:rPr lang="fr-CH"/>
              <a:t>©2022, Karl Aberer, EPFL-IC, Laboratoire de systèmes d'informations répartis </a:t>
            </a:r>
            <a:endParaRPr lang="en-GB" dirty="0"/>
          </a:p>
        </p:txBody>
      </p:sp>
    </p:spTree>
    <p:extLst>
      <p:ext uri="{BB962C8B-B14F-4D97-AF65-F5344CB8AC3E}">
        <p14:creationId xmlns:p14="http://schemas.microsoft.com/office/powerpoint/2010/main" val="280903420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9" name="Rectangle 2"/>
          <p:cNvSpPr>
            <a:spLocks noGrp="1" noChangeArrowheads="1"/>
          </p:cNvSpPr>
          <p:nvPr>
            <p:ph type="title"/>
          </p:nvPr>
        </p:nvSpPr>
        <p:spPr>
          <a:noFill/>
        </p:spPr>
        <p:txBody>
          <a:bodyPr lIns="113898" tIns="56949" rIns="113898" bIns="56949"/>
          <a:lstStyle/>
          <a:p>
            <a:pPr eaLnBrk="1" hangingPunct="1"/>
            <a:r>
              <a:rPr lang="en-US"/>
              <a:t>References</a:t>
            </a:r>
          </a:p>
        </p:txBody>
      </p:sp>
      <p:sp>
        <p:nvSpPr>
          <p:cNvPr id="50180" name="Rectangle 3"/>
          <p:cNvSpPr>
            <a:spLocks noGrp="1" noChangeArrowheads="1"/>
          </p:cNvSpPr>
          <p:nvPr>
            <p:ph type="body" idx="1"/>
          </p:nvPr>
        </p:nvSpPr>
        <p:spPr>
          <a:noFill/>
        </p:spPr>
        <p:txBody>
          <a:bodyPr lIns="113898" tIns="56949" rIns="113898" bIns="56949"/>
          <a:lstStyle/>
          <a:p>
            <a:pPr eaLnBrk="1" hangingPunct="1"/>
            <a:r>
              <a:rPr lang="en-US" sz="2400" dirty="0"/>
              <a:t>Course material based on</a:t>
            </a:r>
          </a:p>
          <a:p>
            <a:pPr lvl="1"/>
            <a:r>
              <a:rPr lang="en-GB" sz="2000" dirty="0" err="1"/>
              <a:t>Pershina</a:t>
            </a:r>
            <a:r>
              <a:rPr lang="en-GB" sz="2000" dirty="0"/>
              <a:t>, Maria, </a:t>
            </a:r>
            <a:r>
              <a:rPr lang="en-GB" sz="2000" dirty="0" err="1"/>
              <a:t>Yifan</a:t>
            </a:r>
            <a:r>
              <a:rPr lang="en-GB" sz="2000" dirty="0"/>
              <a:t> He, and Ralph </a:t>
            </a:r>
            <a:r>
              <a:rPr lang="en-GB" sz="2000" dirty="0" err="1"/>
              <a:t>Grishman</a:t>
            </a:r>
            <a:r>
              <a:rPr lang="en-GB" sz="2000" dirty="0"/>
              <a:t>. "Personalized page rank for named entity disambiguation." </a:t>
            </a:r>
            <a:r>
              <a:rPr lang="en-GB" sz="2000" i="1" dirty="0"/>
              <a:t>Proceedings of the 2015 Conference of the North American Chapter of the Association for Computational Linguistics: Human Language Technologies</a:t>
            </a:r>
            <a:r>
              <a:rPr lang="en-GB" sz="2000" dirty="0"/>
              <a:t>. 2015.</a:t>
            </a:r>
          </a:p>
          <a:p>
            <a:pPr lvl="1"/>
            <a:r>
              <a:rPr lang="en-GB" sz="2000" dirty="0"/>
              <a:t>Talukdar, </a:t>
            </a:r>
            <a:r>
              <a:rPr lang="en-GB" sz="2000" dirty="0" err="1"/>
              <a:t>Partha</a:t>
            </a:r>
            <a:r>
              <a:rPr lang="en-GB" sz="2000" dirty="0"/>
              <a:t> </a:t>
            </a:r>
            <a:r>
              <a:rPr lang="en-GB" sz="2000" dirty="0" err="1"/>
              <a:t>Pratim</a:t>
            </a:r>
            <a:r>
              <a:rPr lang="en-GB" sz="2000" dirty="0"/>
              <a:t>, and Koby Crammer. "New regularized algorithms for </a:t>
            </a:r>
            <a:r>
              <a:rPr lang="en-GB" sz="2000" dirty="0" err="1"/>
              <a:t>transductive</a:t>
            </a:r>
            <a:r>
              <a:rPr lang="en-GB" sz="2000" dirty="0"/>
              <a:t> learning." </a:t>
            </a:r>
            <a:r>
              <a:rPr lang="en-GB" sz="2000" i="1" dirty="0"/>
              <a:t>Joint European Conference on Machine Learning and Knowledge Discovery in Databases</a:t>
            </a:r>
            <a:r>
              <a:rPr lang="en-GB" sz="2000" dirty="0"/>
              <a:t>. Springer, Berlin, Heidelberg, 2009.</a:t>
            </a:r>
          </a:p>
          <a:p>
            <a:pPr lvl="1"/>
            <a:r>
              <a:rPr lang="en-US" sz="2000" dirty="0"/>
              <a:t>Bordes, Antoine, et al. "Translating embeddings for modeling multi-relational data." Advances in neural information processing systems. 2013.</a:t>
            </a:r>
          </a:p>
          <a:p>
            <a:pPr lvl="1"/>
            <a:r>
              <a:rPr lang="en-US" sz="2000" dirty="0"/>
              <a:t>Nguyen, Dat Quoc. "An overview of embedding models of entities and relationships for knowledge base completion." arXiv preprint arXiv:1703.08098 (2017).</a:t>
            </a:r>
          </a:p>
          <a:p>
            <a:pPr lvl="1"/>
            <a:r>
              <a:rPr lang="en-US" sz="2000" dirty="0"/>
              <a:t>Doan, </a:t>
            </a:r>
            <a:r>
              <a:rPr lang="en-US" sz="2000" dirty="0" err="1"/>
              <a:t>AnHai</a:t>
            </a:r>
            <a:r>
              <a:rPr lang="en-US" sz="2000" dirty="0"/>
              <a:t>, et al. "Learning to map between ontologies on the semantic web." </a:t>
            </a:r>
            <a:r>
              <a:rPr lang="en-US" sz="2000" i="1" dirty="0"/>
              <a:t>Proceedings of the 11th international conference on World Wide Web</a:t>
            </a:r>
            <a:r>
              <a:rPr lang="en-US" sz="2000" dirty="0"/>
              <a:t>. ACM, 2002.</a:t>
            </a:r>
          </a:p>
          <a:p>
            <a:pPr lvl="1"/>
            <a:endParaRPr lang="en-US" sz="2000" dirty="0"/>
          </a:p>
          <a:p>
            <a:pPr lvl="1"/>
            <a:endParaRPr lang="en-US" sz="2000" dirty="0"/>
          </a:p>
          <a:p>
            <a:pPr eaLnBrk="1" hangingPunct="1">
              <a:buFontTx/>
              <a:buNone/>
            </a:pPr>
            <a:endParaRPr lang="en-US" sz="1600" dirty="0"/>
          </a:p>
        </p:txBody>
      </p:sp>
      <p:sp>
        <p:nvSpPr>
          <p:cNvPr id="5" name="Footer Placeholder 3"/>
          <p:cNvSpPr>
            <a:spLocks noGrp="1"/>
          </p:cNvSpPr>
          <p:nvPr>
            <p:ph type="ftr" sz="quarter" idx="10"/>
          </p:nvPr>
        </p:nvSpPr>
        <p:spPr>
          <a:xfrm>
            <a:off x="197988" y="7481535"/>
            <a:ext cx="7622527" cy="264054"/>
          </a:xfrm>
          <a:noFill/>
        </p:spPr>
        <p:txBody>
          <a:bodyPr/>
          <a:lstStyle/>
          <a:p>
            <a:r>
              <a:rPr lang="fr-CH"/>
              <a:t>©2022, Karl Aberer, EPFL-IC, Laboratoire de systèmes d'informations répartis </a:t>
            </a:r>
            <a:endParaRPr lang="en-GB" dirty="0"/>
          </a:p>
        </p:txBody>
      </p:sp>
    </p:spTree>
    <p:extLst>
      <p:ext uri="{BB962C8B-B14F-4D97-AF65-F5344CB8AC3E}">
        <p14:creationId xmlns:p14="http://schemas.microsoft.com/office/powerpoint/2010/main" val="107038805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48C6D-20DF-141F-7FEC-D8B5B36EF641}"/>
              </a:ext>
            </a:extLst>
          </p:cNvPr>
          <p:cNvSpPr>
            <a:spLocks noGrp="1"/>
          </p:cNvSpPr>
          <p:nvPr>
            <p:ph type="title"/>
          </p:nvPr>
        </p:nvSpPr>
        <p:spPr/>
        <p:txBody>
          <a:bodyPr/>
          <a:lstStyle/>
          <a:p>
            <a:r>
              <a:rPr lang="en-CH" dirty="0"/>
              <a:t>Appendix</a:t>
            </a:r>
          </a:p>
        </p:txBody>
      </p:sp>
      <p:sp>
        <p:nvSpPr>
          <p:cNvPr id="3" name="Content Placeholder 2">
            <a:extLst>
              <a:ext uri="{FF2B5EF4-FFF2-40B4-BE49-F238E27FC236}">
                <a16:creationId xmlns:a16="http://schemas.microsoft.com/office/drawing/2014/main" id="{7A2A462B-5B9A-063D-4994-78374BD66F5F}"/>
              </a:ext>
            </a:extLst>
          </p:cNvPr>
          <p:cNvSpPr>
            <a:spLocks noGrp="1"/>
          </p:cNvSpPr>
          <p:nvPr>
            <p:ph idx="1"/>
          </p:nvPr>
        </p:nvSpPr>
        <p:spPr/>
        <p:txBody>
          <a:bodyPr/>
          <a:lstStyle/>
          <a:p>
            <a:r>
              <a:rPr lang="en-GB" dirty="0"/>
              <a:t>T</a:t>
            </a:r>
            <a:r>
              <a:rPr lang="en-CH" dirty="0"/>
              <a:t>he following material is kept for information only</a:t>
            </a:r>
          </a:p>
        </p:txBody>
      </p:sp>
      <p:sp>
        <p:nvSpPr>
          <p:cNvPr id="4" name="Footer Placeholder 3">
            <a:extLst>
              <a:ext uri="{FF2B5EF4-FFF2-40B4-BE49-F238E27FC236}">
                <a16:creationId xmlns:a16="http://schemas.microsoft.com/office/drawing/2014/main" id="{3914EE92-09B8-4185-4144-6A5ACC2D02B0}"/>
              </a:ext>
            </a:extLst>
          </p:cNvPr>
          <p:cNvSpPr>
            <a:spLocks noGrp="1"/>
          </p:cNvSpPr>
          <p:nvPr>
            <p:ph type="ftr" sz="quarter" idx="10"/>
          </p:nvPr>
        </p:nvSpPr>
        <p:spPr/>
        <p:txBody>
          <a:bodyPr/>
          <a:lstStyle/>
          <a:p>
            <a:r>
              <a:rPr lang="fr-CH"/>
              <a:t>©2022, Karl Aberer, EPFL-IC, Laboratoire de systèmes d'informations répartis </a:t>
            </a:r>
            <a:endParaRPr lang="en-GB" dirty="0"/>
          </a:p>
        </p:txBody>
      </p:sp>
    </p:spTree>
    <p:extLst>
      <p:ext uri="{BB962C8B-B14F-4D97-AF65-F5344CB8AC3E}">
        <p14:creationId xmlns:p14="http://schemas.microsoft.com/office/powerpoint/2010/main" val="296088173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A826034-8CC3-F14B-910E-7C160D3F5965}"/>
              </a:ext>
            </a:extLst>
          </p:cNvPr>
          <p:cNvSpPr>
            <a:spLocks noGrp="1"/>
          </p:cNvSpPr>
          <p:nvPr>
            <p:ph type="title"/>
          </p:nvPr>
        </p:nvSpPr>
        <p:spPr/>
        <p:txBody>
          <a:bodyPr/>
          <a:lstStyle/>
          <a:p>
            <a:r>
              <a:rPr lang="en-US" dirty="0"/>
              <a:t>3.3.2 Label Propagation</a:t>
            </a:r>
          </a:p>
        </p:txBody>
      </p:sp>
      <p:sp>
        <p:nvSpPr>
          <p:cNvPr id="6" name="Content Placeholder 5">
            <a:extLst>
              <a:ext uri="{FF2B5EF4-FFF2-40B4-BE49-F238E27FC236}">
                <a16:creationId xmlns:a16="http://schemas.microsoft.com/office/drawing/2014/main" id="{EA33838A-D80A-D446-95C6-1D06BB996069}"/>
              </a:ext>
            </a:extLst>
          </p:cNvPr>
          <p:cNvSpPr>
            <a:spLocks noGrp="1"/>
          </p:cNvSpPr>
          <p:nvPr>
            <p:ph idx="1"/>
          </p:nvPr>
        </p:nvSpPr>
        <p:spPr/>
        <p:txBody>
          <a:bodyPr/>
          <a:lstStyle/>
          <a:p>
            <a:r>
              <a:rPr lang="en-US" dirty="0"/>
              <a:t>Inferring Attribute Values</a:t>
            </a:r>
          </a:p>
          <a:p>
            <a:r>
              <a:rPr lang="en-US" dirty="0"/>
              <a:t>Example: Which users on Twitter have positive or negative emotion towards a topic?</a:t>
            </a:r>
          </a:p>
          <a:p>
            <a:pPr marL="457200" indent="-457200">
              <a:buFontTx/>
              <a:buChar char="-"/>
            </a:pPr>
            <a:r>
              <a:rPr lang="en-US" dirty="0"/>
              <a:t>Users are nodes in a graph (follower network)</a:t>
            </a:r>
          </a:p>
          <a:p>
            <a:pPr marL="457200" indent="-457200">
              <a:buFontTx/>
              <a:buChar char="-"/>
            </a:pPr>
            <a:r>
              <a:rPr lang="en-US" dirty="0"/>
              <a:t>Emotion is an attribute of the node</a:t>
            </a:r>
          </a:p>
          <a:p>
            <a:r>
              <a:rPr lang="en-US" dirty="0"/>
              <a:t>Potential source of information in the case of Twitter</a:t>
            </a:r>
          </a:p>
          <a:p>
            <a:pPr marL="457200" indent="-457200">
              <a:buFontTx/>
              <a:buChar char="-"/>
            </a:pPr>
            <a:r>
              <a:rPr lang="en-US" dirty="0"/>
              <a:t>Emoticons in tweets: indicate stance of user towards the topic</a:t>
            </a:r>
          </a:p>
          <a:p>
            <a:pPr marL="457200" indent="-457200">
              <a:buFontTx/>
              <a:buChar char="-"/>
            </a:pPr>
            <a:r>
              <a:rPr lang="en-US" dirty="0"/>
              <a:t>Only a (small) fraction of the users is using emoticons</a:t>
            </a:r>
          </a:p>
        </p:txBody>
      </p:sp>
      <p:sp>
        <p:nvSpPr>
          <p:cNvPr id="4" name="Footer Placeholder 3">
            <a:extLst>
              <a:ext uri="{FF2B5EF4-FFF2-40B4-BE49-F238E27FC236}">
                <a16:creationId xmlns:a16="http://schemas.microsoft.com/office/drawing/2014/main" id="{99BFE353-6F36-9343-94B5-AA76E9C60CCC}"/>
              </a:ext>
            </a:extLst>
          </p:cNvPr>
          <p:cNvSpPr>
            <a:spLocks noGrp="1"/>
          </p:cNvSpPr>
          <p:nvPr>
            <p:ph type="ftr" sz="quarter" idx="10"/>
          </p:nvPr>
        </p:nvSpPr>
        <p:spPr/>
        <p:txBody>
          <a:bodyPr/>
          <a:lstStyle/>
          <a:p>
            <a:r>
              <a:rPr lang="fr-CH"/>
              <a:t>©2022, Karl Aberer, EPFL-IC, Laboratoire de systèmes d'informations répartis </a:t>
            </a:r>
            <a:endParaRPr lang="en-GB"/>
          </a:p>
        </p:txBody>
      </p:sp>
    </p:spTree>
    <p:extLst>
      <p:ext uri="{BB962C8B-B14F-4D97-AF65-F5344CB8AC3E}">
        <p14:creationId xmlns:p14="http://schemas.microsoft.com/office/powerpoint/2010/main" val="406357812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2FB29-E9A9-0C4A-ABDA-7C0DFB4A9B29}"/>
              </a:ext>
            </a:extLst>
          </p:cNvPr>
          <p:cNvSpPr>
            <a:spLocks noGrp="1"/>
          </p:cNvSpPr>
          <p:nvPr>
            <p:ph type="title"/>
          </p:nvPr>
        </p:nvSpPr>
        <p:spPr/>
        <p:txBody>
          <a:bodyPr/>
          <a:lstStyle/>
          <a:p>
            <a:r>
              <a:rPr lang="en-US"/>
              <a:t>Propagating Attribute Values</a:t>
            </a:r>
          </a:p>
        </p:txBody>
      </p:sp>
      <p:sp>
        <p:nvSpPr>
          <p:cNvPr id="3" name="Content Placeholder 2">
            <a:extLst>
              <a:ext uri="{FF2B5EF4-FFF2-40B4-BE49-F238E27FC236}">
                <a16:creationId xmlns:a16="http://schemas.microsoft.com/office/drawing/2014/main" id="{20001484-2065-C445-B484-F698D1618109}"/>
              </a:ext>
            </a:extLst>
          </p:cNvPr>
          <p:cNvSpPr>
            <a:spLocks noGrp="1"/>
          </p:cNvSpPr>
          <p:nvPr>
            <p:ph idx="1"/>
          </p:nvPr>
        </p:nvSpPr>
        <p:spPr>
          <a:xfrm>
            <a:off x="214100" y="1540316"/>
            <a:ext cx="10790331" cy="5809192"/>
          </a:xfrm>
        </p:spPr>
        <p:txBody>
          <a:bodyPr/>
          <a:lstStyle/>
          <a:p>
            <a:r>
              <a:rPr lang="en-US"/>
              <a:t>Assumption: nodes that are connected by an edge, have a higher propensity of sharing the attribute of interest</a:t>
            </a:r>
          </a:p>
          <a:p>
            <a:pPr marL="457200" indent="-457200">
              <a:buFont typeface="Arial" panose="020B0604020202020204" pitchFamily="34" charset="0"/>
              <a:buChar char="•"/>
            </a:pPr>
            <a:r>
              <a:rPr lang="en-US"/>
              <a:t>Twitter users following each other, are more likely to share the same emotion towards a topic</a:t>
            </a:r>
          </a:p>
        </p:txBody>
      </p:sp>
      <p:sp>
        <p:nvSpPr>
          <p:cNvPr id="4" name="Footer Placeholder 3">
            <a:extLst>
              <a:ext uri="{FF2B5EF4-FFF2-40B4-BE49-F238E27FC236}">
                <a16:creationId xmlns:a16="http://schemas.microsoft.com/office/drawing/2014/main" id="{C52630B9-8532-6043-AE93-272D31175074}"/>
              </a:ext>
            </a:extLst>
          </p:cNvPr>
          <p:cNvSpPr>
            <a:spLocks noGrp="1"/>
          </p:cNvSpPr>
          <p:nvPr>
            <p:ph type="ftr" sz="quarter" idx="10"/>
          </p:nvPr>
        </p:nvSpPr>
        <p:spPr/>
        <p:txBody>
          <a:bodyPr/>
          <a:lstStyle/>
          <a:p>
            <a:r>
              <a:rPr lang="fr-CH"/>
              <a:t>©2022, Karl Aberer, EPFL-IC, Laboratoire de systèmes d'informations répartis </a:t>
            </a:r>
            <a:endParaRPr lang="en-GB" dirty="0"/>
          </a:p>
        </p:txBody>
      </p:sp>
      <p:sp>
        <p:nvSpPr>
          <p:cNvPr id="5" name="Oval 4">
            <a:extLst>
              <a:ext uri="{FF2B5EF4-FFF2-40B4-BE49-F238E27FC236}">
                <a16:creationId xmlns:a16="http://schemas.microsoft.com/office/drawing/2014/main" id="{D6688EC5-B7A9-AA4B-9EA5-FF87E668E409}"/>
              </a:ext>
            </a:extLst>
          </p:cNvPr>
          <p:cNvSpPr/>
          <p:nvPr/>
        </p:nvSpPr>
        <p:spPr bwMode="auto">
          <a:xfrm>
            <a:off x="7834480" y="4001756"/>
            <a:ext cx="1656184" cy="1512168"/>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2"/>
              </a:solidFill>
              <a:effectLst/>
              <a:latin typeface="Tempus Sans ITC" pitchFamily="82" charset="0"/>
            </a:endParaRPr>
          </a:p>
        </p:txBody>
      </p:sp>
      <p:sp>
        <p:nvSpPr>
          <p:cNvPr id="6" name="Oval 5">
            <a:extLst>
              <a:ext uri="{FF2B5EF4-FFF2-40B4-BE49-F238E27FC236}">
                <a16:creationId xmlns:a16="http://schemas.microsoft.com/office/drawing/2014/main" id="{83322D8A-EA80-634A-9840-6F0E187FFF16}"/>
              </a:ext>
            </a:extLst>
          </p:cNvPr>
          <p:cNvSpPr/>
          <p:nvPr/>
        </p:nvSpPr>
        <p:spPr bwMode="auto">
          <a:xfrm>
            <a:off x="7258416" y="6224436"/>
            <a:ext cx="1656184" cy="1512168"/>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2"/>
              </a:solidFill>
              <a:effectLst/>
              <a:latin typeface="Tempus Sans ITC" pitchFamily="82" charset="0"/>
            </a:endParaRPr>
          </a:p>
        </p:txBody>
      </p:sp>
      <p:sp>
        <p:nvSpPr>
          <p:cNvPr id="7" name="Oval 6">
            <a:extLst>
              <a:ext uri="{FF2B5EF4-FFF2-40B4-BE49-F238E27FC236}">
                <a16:creationId xmlns:a16="http://schemas.microsoft.com/office/drawing/2014/main" id="{4BD2D00C-8C58-124F-B30D-84222696B484}"/>
              </a:ext>
            </a:extLst>
          </p:cNvPr>
          <p:cNvSpPr/>
          <p:nvPr/>
        </p:nvSpPr>
        <p:spPr bwMode="auto">
          <a:xfrm>
            <a:off x="5754924" y="5102912"/>
            <a:ext cx="1656184" cy="1512168"/>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2"/>
              </a:solidFill>
              <a:effectLst/>
              <a:latin typeface="Tempus Sans ITC" pitchFamily="82" charset="0"/>
            </a:endParaRPr>
          </a:p>
        </p:txBody>
      </p:sp>
      <p:sp>
        <p:nvSpPr>
          <p:cNvPr id="8" name="Oval 7">
            <a:extLst>
              <a:ext uri="{FF2B5EF4-FFF2-40B4-BE49-F238E27FC236}">
                <a16:creationId xmlns:a16="http://schemas.microsoft.com/office/drawing/2014/main" id="{7ECB7CAA-64C7-F441-9B91-945AB5E3DF99}"/>
              </a:ext>
            </a:extLst>
          </p:cNvPr>
          <p:cNvSpPr/>
          <p:nvPr/>
        </p:nvSpPr>
        <p:spPr bwMode="auto">
          <a:xfrm>
            <a:off x="971079" y="5065828"/>
            <a:ext cx="1656184" cy="1512168"/>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5400" b="0" i="0" u="none" strike="noStrike" cap="none" normalizeH="0" baseline="0">
                <a:ln>
                  <a:noFill/>
                </a:ln>
                <a:solidFill>
                  <a:schemeClr val="tx2"/>
                </a:solidFill>
                <a:effectLst/>
                <a:latin typeface="Tempus Sans ITC" pitchFamily="82" charset="0"/>
              </a:rPr>
              <a:t>?</a:t>
            </a:r>
          </a:p>
        </p:txBody>
      </p:sp>
      <p:pic>
        <p:nvPicPr>
          <p:cNvPr id="10" name="Picture 9">
            <a:extLst>
              <a:ext uri="{FF2B5EF4-FFF2-40B4-BE49-F238E27FC236}">
                <a16:creationId xmlns:a16="http://schemas.microsoft.com/office/drawing/2014/main" id="{830378A3-5662-0C42-BA46-3808CFD2F5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09043" y="4345620"/>
            <a:ext cx="1107058" cy="891972"/>
          </a:xfrm>
          <a:prstGeom prst="rect">
            <a:avLst/>
          </a:prstGeom>
        </p:spPr>
      </p:pic>
      <p:pic>
        <p:nvPicPr>
          <p:cNvPr id="12" name="Picture 11">
            <a:extLst>
              <a:ext uri="{FF2B5EF4-FFF2-40B4-BE49-F238E27FC236}">
                <a16:creationId xmlns:a16="http://schemas.microsoft.com/office/drawing/2014/main" id="{64DD238A-3116-E941-A521-E101F1651F4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06004" y="6577996"/>
            <a:ext cx="961008" cy="891461"/>
          </a:xfrm>
          <a:prstGeom prst="rect">
            <a:avLst/>
          </a:prstGeom>
        </p:spPr>
      </p:pic>
      <p:pic>
        <p:nvPicPr>
          <p:cNvPr id="13" name="Picture 12">
            <a:extLst>
              <a:ext uri="{FF2B5EF4-FFF2-40B4-BE49-F238E27FC236}">
                <a16:creationId xmlns:a16="http://schemas.microsoft.com/office/drawing/2014/main" id="{AE1BA9B2-82C7-054D-A0EC-1E52826D8B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28138" y="5413010"/>
            <a:ext cx="1107058" cy="891972"/>
          </a:xfrm>
          <a:prstGeom prst="rect">
            <a:avLst/>
          </a:prstGeom>
        </p:spPr>
      </p:pic>
      <p:cxnSp>
        <p:nvCxnSpPr>
          <p:cNvPr id="15" name="Straight Arrow Connector 14">
            <a:extLst>
              <a:ext uri="{FF2B5EF4-FFF2-40B4-BE49-F238E27FC236}">
                <a16:creationId xmlns:a16="http://schemas.microsoft.com/office/drawing/2014/main" id="{6F95281A-79AE-A447-9704-89DB28FFEB61}"/>
              </a:ext>
            </a:extLst>
          </p:cNvPr>
          <p:cNvCxnSpPr>
            <a:stCxn id="8" idx="6"/>
            <a:endCxn id="5" idx="2"/>
          </p:cNvCxnSpPr>
          <p:nvPr/>
        </p:nvCxnSpPr>
        <p:spPr bwMode="auto">
          <a:xfrm flipV="1">
            <a:off x="2627263" y="4757840"/>
            <a:ext cx="5207217" cy="1064072"/>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6" name="Straight Arrow Connector 15">
            <a:extLst>
              <a:ext uri="{FF2B5EF4-FFF2-40B4-BE49-F238E27FC236}">
                <a16:creationId xmlns:a16="http://schemas.microsoft.com/office/drawing/2014/main" id="{E3D7357D-999A-B149-A019-2DE2DE27D803}"/>
              </a:ext>
            </a:extLst>
          </p:cNvPr>
          <p:cNvCxnSpPr>
            <a:cxnSpLocks/>
            <a:stCxn id="8" idx="6"/>
            <a:endCxn id="7" idx="2"/>
          </p:cNvCxnSpPr>
          <p:nvPr/>
        </p:nvCxnSpPr>
        <p:spPr bwMode="auto">
          <a:xfrm>
            <a:off x="2627263" y="5821912"/>
            <a:ext cx="3127661" cy="37084"/>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9" name="Straight Arrow Connector 18">
            <a:extLst>
              <a:ext uri="{FF2B5EF4-FFF2-40B4-BE49-F238E27FC236}">
                <a16:creationId xmlns:a16="http://schemas.microsoft.com/office/drawing/2014/main" id="{95CF857E-1A64-494F-B833-BAA009BB04ED}"/>
              </a:ext>
            </a:extLst>
          </p:cNvPr>
          <p:cNvCxnSpPr>
            <a:cxnSpLocks/>
            <a:stCxn id="8" idx="6"/>
            <a:endCxn id="6" idx="2"/>
          </p:cNvCxnSpPr>
          <p:nvPr/>
        </p:nvCxnSpPr>
        <p:spPr bwMode="auto">
          <a:xfrm>
            <a:off x="2627263" y="5821912"/>
            <a:ext cx="4631153" cy="1158608"/>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24" name="Oval 23">
            <a:extLst>
              <a:ext uri="{FF2B5EF4-FFF2-40B4-BE49-F238E27FC236}">
                <a16:creationId xmlns:a16="http://schemas.microsoft.com/office/drawing/2014/main" id="{DD9AAF2F-8F1D-3F44-8AF4-B2FB1360E19E}"/>
              </a:ext>
            </a:extLst>
          </p:cNvPr>
          <p:cNvSpPr/>
          <p:nvPr/>
        </p:nvSpPr>
        <p:spPr bwMode="auto">
          <a:xfrm>
            <a:off x="9247875" y="5645951"/>
            <a:ext cx="1656184" cy="1512168"/>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2"/>
              </a:solidFill>
              <a:effectLst/>
              <a:latin typeface="Tempus Sans ITC" pitchFamily="82" charset="0"/>
            </a:endParaRPr>
          </a:p>
        </p:txBody>
      </p:sp>
      <p:pic>
        <p:nvPicPr>
          <p:cNvPr id="25" name="Picture 24">
            <a:extLst>
              <a:ext uri="{FF2B5EF4-FFF2-40B4-BE49-F238E27FC236}">
                <a16:creationId xmlns:a16="http://schemas.microsoft.com/office/drawing/2014/main" id="{8AECDFCF-70EE-2D4B-BED3-D1BFB47151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2438" y="5989815"/>
            <a:ext cx="1107058" cy="891972"/>
          </a:xfrm>
          <a:prstGeom prst="rect">
            <a:avLst/>
          </a:prstGeom>
        </p:spPr>
      </p:pic>
      <p:cxnSp>
        <p:nvCxnSpPr>
          <p:cNvPr id="26" name="Straight Arrow Connector 25">
            <a:extLst>
              <a:ext uri="{FF2B5EF4-FFF2-40B4-BE49-F238E27FC236}">
                <a16:creationId xmlns:a16="http://schemas.microsoft.com/office/drawing/2014/main" id="{DF573D8E-45FD-CF42-95A1-39F3913233DC}"/>
              </a:ext>
            </a:extLst>
          </p:cNvPr>
          <p:cNvCxnSpPr>
            <a:cxnSpLocks/>
            <a:stCxn id="8" idx="6"/>
            <a:endCxn id="24" idx="2"/>
          </p:cNvCxnSpPr>
          <p:nvPr/>
        </p:nvCxnSpPr>
        <p:spPr bwMode="auto">
          <a:xfrm>
            <a:off x="2627263" y="5821912"/>
            <a:ext cx="6620612" cy="580123"/>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29" name="TextBox 28">
            <a:extLst>
              <a:ext uri="{FF2B5EF4-FFF2-40B4-BE49-F238E27FC236}">
                <a16:creationId xmlns:a16="http://schemas.microsoft.com/office/drawing/2014/main" id="{4260CB1D-807A-194A-B9FC-401ED5EB3A9A}"/>
              </a:ext>
            </a:extLst>
          </p:cNvPr>
          <p:cNvSpPr txBox="1"/>
          <p:nvPr/>
        </p:nvSpPr>
        <p:spPr>
          <a:xfrm>
            <a:off x="494321" y="6847786"/>
            <a:ext cx="1439689" cy="461665"/>
          </a:xfrm>
          <a:prstGeom prst="rect">
            <a:avLst/>
          </a:prstGeom>
          <a:noFill/>
        </p:spPr>
        <p:txBody>
          <a:bodyPr wrap="none" rtlCol="0">
            <a:spAutoFit/>
          </a:bodyPr>
          <a:lstStyle/>
          <a:p>
            <a:r>
              <a:rPr lang="en-US" sz="2400"/>
              <a:t>Probably: </a:t>
            </a:r>
          </a:p>
        </p:txBody>
      </p:sp>
      <p:pic>
        <p:nvPicPr>
          <p:cNvPr id="30" name="Picture 29">
            <a:extLst>
              <a:ext uri="{FF2B5EF4-FFF2-40B4-BE49-F238E27FC236}">
                <a16:creationId xmlns:a16="http://schemas.microsoft.com/office/drawing/2014/main" id="{7A0D82EC-2277-1640-8CE4-50F7B49C50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2638" y="6754018"/>
            <a:ext cx="754074" cy="607568"/>
          </a:xfrm>
          <a:prstGeom prst="rect">
            <a:avLst/>
          </a:prstGeom>
        </p:spPr>
      </p:pic>
    </p:spTree>
    <p:extLst>
      <p:ext uri="{BB962C8B-B14F-4D97-AF65-F5344CB8AC3E}">
        <p14:creationId xmlns:p14="http://schemas.microsoft.com/office/powerpoint/2010/main" val="4879035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A23320-83A4-6C43-821C-E7AC7B3663F5}"/>
              </a:ext>
            </a:extLst>
          </p:cNvPr>
          <p:cNvSpPr>
            <a:spLocks noGrp="1"/>
          </p:cNvSpPr>
          <p:nvPr>
            <p:ph type="title"/>
          </p:nvPr>
        </p:nvSpPr>
        <p:spPr/>
        <p:txBody>
          <a:bodyPr/>
          <a:lstStyle/>
          <a:p>
            <a:r>
              <a:rPr lang="en-US"/>
              <a:t>Model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3A1CD89-CF4B-D549-A1B0-EC1AA1FD6644}"/>
                  </a:ext>
                </a:extLst>
              </p:cNvPr>
              <p:cNvSpPr>
                <a:spLocks noGrp="1"/>
              </p:cNvSpPr>
              <p:nvPr>
                <p:ph idx="1"/>
              </p:nvPr>
            </p:nvSpPr>
            <p:spPr/>
            <p:txBody>
              <a:bodyPr/>
              <a:lstStyle/>
              <a:p>
                <a:r>
                  <a:rPr lang="en-US" dirty="0"/>
                  <a:t>Graph </a:t>
                </a:r>
                <a14:m>
                  <m:oMath xmlns:m="http://schemas.openxmlformats.org/officeDocument/2006/math">
                    <m:r>
                      <a:rPr lang="fr-CH" b="0" i="1">
                        <a:latin typeface="Cambria Math" panose="02040503050406030204" pitchFamily="18" charset="0"/>
                      </a:rPr>
                      <m:t>𝐺</m:t>
                    </m:r>
                    <m:r>
                      <a:rPr lang="fr-CH" b="0" i="1">
                        <a:latin typeface="Cambria Math" panose="02040503050406030204" pitchFamily="18" charset="0"/>
                      </a:rPr>
                      <m:t>=</m:t>
                    </m:r>
                    <m:d>
                      <m:dPr>
                        <m:ctrlPr>
                          <a:rPr lang="fr-CH" b="0" i="1">
                            <a:latin typeface="Cambria Math" panose="02040503050406030204" pitchFamily="18" charset="0"/>
                          </a:rPr>
                        </m:ctrlPr>
                      </m:dPr>
                      <m:e>
                        <m:r>
                          <a:rPr lang="fr-CH" b="0" i="1">
                            <a:latin typeface="Cambria Math" panose="02040503050406030204" pitchFamily="18" charset="0"/>
                          </a:rPr>
                          <m:t>𝑉</m:t>
                        </m:r>
                        <m:r>
                          <a:rPr lang="fr-CH" b="0" i="1">
                            <a:latin typeface="Cambria Math" panose="02040503050406030204" pitchFamily="18" charset="0"/>
                          </a:rPr>
                          <m:t>,</m:t>
                        </m:r>
                        <m:r>
                          <a:rPr lang="fr-CH" b="0" i="1">
                            <a:latin typeface="Cambria Math" panose="02040503050406030204" pitchFamily="18" charset="0"/>
                          </a:rPr>
                          <m:t>𝐸</m:t>
                        </m:r>
                      </m:e>
                    </m:d>
                  </m:oMath>
                </a14:m>
                <a:r>
                  <a:rPr lang="en-US" dirty="0"/>
                  <a:t> with vertices </a:t>
                </a:r>
                <a14:m>
                  <m:oMath xmlns:m="http://schemas.openxmlformats.org/officeDocument/2006/math">
                    <m:r>
                      <a:rPr lang="fr-CH" i="1">
                        <a:latin typeface="Cambria Math" panose="02040503050406030204" pitchFamily="18" charset="0"/>
                      </a:rPr>
                      <m:t>𝑉</m:t>
                    </m:r>
                  </m:oMath>
                </a14:m>
                <a:r>
                  <a:rPr lang="en-US" dirty="0"/>
                  <a:t> and edges </a:t>
                </a:r>
                <a14:m>
                  <m:oMath xmlns:m="http://schemas.openxmlformats.org/officeDocument/2006/math">
                    <m:r>
                      <a:rPr lang="fr-CH" i="1">
                        <a:latin typeface="Cambria Math" panose="02040503050406030204" pitchFamily="18" charset="0"/>
                      </a:rPr>
                      <m:t>𝐸</m:t>
                    </m:r>
                  </m:oMath>
                </a14:m>
                <a:endParaRPr lang="en-US" dirty="0"/>
              </a:p>
              <a:p>
                <a:pPr marL="457200" indent="-457200">
                  <a:buFont typeface="Arial" panose="020B0604020202020204" pitchFamily="34" charset="0"/>
                  <a:buChar char="•"/>
                </a:pPr>
                <a:r>
                  <a:rPr lang="fr-CH" sz="3200" dirty="0"/>
                  <a:t>Label set </a:t>
                </a:r>
                <a14:m>
                  <m:oMath xmlns:m="http://schemas.openxmlformats.org/officeDocument/2006/math">
                    <m:r>
                      <a:rPr lang="fr-CH" sz="3200" i="1">
                        <a:latin typeface="Cambria Math" panose="02040503050406030204" pitchFamily="18" charset="0"/>
                      </a:rPr>
                      <m:t>𝐿</m:t>
                    </m:r>
                  </m:oMath>
                </a14:m>
                <a:r>
                  <a:rPr lang="fr-CH" sz="3200" dirty="0"/>
                  <a:t> of size </a:t>
                </a:r>
                <a14:m>
                  <m:oMath xmlns:m="http://schemas.openxmlformats.org/officeDocument/2006/math">
                    <m:r>
                      <a:rPr lang="fr-CH" sz="3200" i="1">
                        <a:latin typeface="Cambria Math" panose="02040503050406030204" pitchFamily="18" charset="0"/>
                      </a:rPr>
                      <m:t>𝑛</m:t>
                    </m:r>
                  </m:oMath>
                </a14:m>
                <a:r>
                  <a:rPr lang="en-US" sz="3200" dirty="0"/>
                  <a:t> </a:t>
                </a:r>
              </a:p>
              <a:p>
                <a:pPr marL="457200" indent="-457200">
                  <a:buFont typeface="Arial" panose="020B0604020202020204" pitchFamily="34" charset="0"/>
                  <a:buChar char="•"/>
                </a:pPr>
                <a:r>
                  <a:rPr lang="en-US" sz="3200" dirty="0"/>
                  <a:t>Vertices </a:t>
                </a:r>
                <a14:m>
                  <m:oMath xmlns:m="http://schemas.openxmlformats.org/officeDocument/2006/math">
                    <m:r>
                      <a:rPr lang="fr-CH" sz="3200" i="1">
                        <a:latin typeface="Cambria Math" panose="02040503050406030204" pitchFamily="18" charset="0"/>
                      </a:rPr>
                      <m:t>𝑉</m:t>
                    </m:r>
                  </m:oMath>
                </a14:m>
                <a:r>
                  <a:rPr lang="en-US" sz="3200" dirty="0"/>
                  <a:t> have a label from a set </a:t>
                </a:r>
                <a14:m>
                  <m:oMath xmlns:m="http://schemas.openxmlformats.org/officeDocument/2006/math">
                    <m:r>
                      <a:rPr lang="fr-CH" sz="3200" b="0" i="1">
                        <a:latin typeface="Cambria Math" panose="02040503050406030204" pitchFamily="18" charset="0"/>
                      </a:rPr>
                      <m:t>𝐿</m:t>
                    </m:r>
                    <m:r>
                      <a:rPr lang="fr-CH" sz="3200" b="0" i="1">
                        <a:latin typeface="Cambria Math" panose="02040503050406030204" pitchFamily="18" charset="0"/>
                        <a:ea typeface="Cambria Math" panose="02040503050406030204" pitchFamily="18" charset="0"/>
                      </a:rPr>
                      <m:t>∪</m:t>
                    </m:r>
                    <m:d>
                      <m:dPr>
                        <m:begChr m:val="{"/>
                        <m:endChr m:val="}"/>
                        <m:ctrlPr>
                          <a:rPr lang="fr-CH" sz="3200" b="0" i="1">
                            <a:latin typeface="Cambria Math" panose="02040503050406030204" pitchFamily="18" charset="0"/>
                            <a:ea typeface="Cambria Math" panose="02040503050406030204" pitchFamily="18" charset="0"/>
                          </a:rPr>
                        </m:ctrlPr>
                      </m:dPr>
                      <m:e>
                        <m:r>
                          <a:rPr lang="fr-CH" sz="3200" b="0" i="1">
                            <a:latin typeface="Cambria Math" panose="02040503050406030204" pitchFamily="18" charset="0"/>
                            <a:ea typeface="Cambria Math" panose="02040503050406030204" pitchFamily="18" charset="0"/>
                          </a:rPr>
                          <m:t>𝑢𝑛𝑘𝑛𝑜𝑤𝑛</m:t>
                        </m:r>
                      </m:e>
                    </m:d>
                  </m:oMath>
                </a14:m>
                <a:r>
                  <a:rPr lang="en-US" sz="3200" dirty="0"/>
                  <a:t> </a:t>
                </a:r>
              </a:p>
              <a:p>
                <a:pPr marL="457200" indent="-457200">
                  <a:buFont typeface="Arial" panose="020B0604020202020204" pitchFamily="34" charset="0"/>
                  <a:buChar char="•"/>
                </a:pPr>
                <a:r>
                  <a:rPr lang="en-US" sz="3200" dirty="0"/>
                  <a:t>Edges are undirected and unweighted</a:t>
                </a:r>
              </a:p>
              <a:p>
                <a:pPr>
                  <a:spcBef>
                    <a:spcPts val="0"/>
                  </a:spcBef>
                </a:pPr>
                <a:endParaRPr lang="en-US" sz="3200" dirty="0"/>
              </a:p>
              <a:p>
                <a:endParaRPr lang="en-US" dirty="0"/>
              </a:p>
            </p:txBody>
          </p:sp>
        </mc:Choice>
        <mc:Fallback xmlns="">
          <p:sp>
            <p:nvSpPr>
              <p:cNvPr id="3" name="Content Placeholder 2">
                <a:extLst>
                  <a:ext uri="{FF2B5EF4-FFF2-40B4-BE49-F238E27FC236}">
                    <a16:creationId xmlns:a16="http://schemas.microsoft.com/office/drawing/2014/main" id="{53A1CD89-CF4B-D549-A1B0-EC1AA1FD6644}"/>
                  </a:ext>
                </a:extLst>
              </p:cNvPr>
              <p:cNvSpPr>
                <a:spLocks noGrp="1" noRot="1" noChangeAspect="1" noMove="1" noResize="1" noEditPoints="1" noAdjustHandles="1" noChangeArrowheads="1" noChangeShapeType="1" noTextEdit="1"/>
              </p:cNvSpPr>
              <p:nvPr>
                <p:ph idx="1"/>
              </p:nvPr>
            </p:nvSpPr>
            <p:spPr>
              <a:blipFill>
                <a:blip r:embed="rId3"/>
                <a:stretch>
                  <a:fillRect l="-1293" t="-1310"/>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EC865666-6270-4745-AADD-EAB182073C5A}"/>
              </a:ext>
            </a:extLst>
          </p:cNvPr>
          <p:cNvSpPr>
            <a:spLocks noGrp="1"/>
          </p:cNvSpPr>
          <p:nvPr>
            <p:ph type="ftr" sz="quarter" idx="10"/>
          </p:nvPr>
        </p:nvSpPr>
        <p:spPr/>
        <p:txBody>
          <a:bodyPr/>
          <a:lstStyle/>
          <a:p>
            <a:r>
              <a:rPr lang="fr-CH"/>
              <a:t>©2022, Karl Aberer, EPFL-IC, Laboratoire de systèmes d'informations répartis </a:t>
            </a:r>
            <a:endParaRPr lang="en-GB" dirty="0"/>
          </a:p>
        </p:txBody>
      </p:sp>
      <p:sp>
        <p:nvSpPr>
          <p:cNvPr id="5" name="Oval 4">
            <a:extLst>
              <a:ext uri="{FF2B5EF4-FFF2-40B4-BE49-F238E27FC236}">
                <a16:creationId xmlns:a16="http://schemas.microsoft.com/office/drawing/2014/main" id="{1EBA573A-70DD-1340-A92A-A594A6140FFD}"/>
              </a:ext>
            </a:extLst>
          </p:cNvPr>
          <p:cNvSpPr/>
          <p:nvPr/>
        </p:nvSpPr>
        <p:spPr bwMode="auto">
          <a:xfrm>
            <a:off x="3419351" y="4608884"/>
            <a:ext cx="576064" cy="576064"/>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2"/>
                </a:solidFill>
                <a:effectLst/>
                <a:latin typeface="Tempus Sans ITC" pitchFamily="82" charset="0"/>
              </a:rPr>
              <a:t>-</a:t>
            </a:r>
          </a:p>
        </p:txBody>
      </p:sp>
      <p:sp>
        <p:nvSpPr>
          <p:cNvPr id="6" name="Oval 5">
            <a:extLst>
              <a:ext uri="{FF2B5EF4-FFF2-40B4-BE49-F238E27FC236}">
                <a16:creationId xmlns:a16="http://schemas.microsoft.com/office/drawing/2014/main" id="{315DDCE9-3E89-DC43-9EDE-A66B9E066594}"/>
              </a:ext>
            </a:extLst>
          </p:cNvPr>
          <p:cNvSpPr/>
          <p:nvPr/>
        </p:nvSpPr>
        <p:spPr bwMode="auto">
          <a:xfrm>
            <a:off x="4283447" y="5617153"/>
            <a:ext cx="576064" cy="576064"/>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2"/>
                </a:solidFill>
                <a:effectLst/>
                <a:latin typeface="Tempus Sans ITC" pitchFamily="82" charset="0"/>
              </a:rPr>
              <a:t>u</a:t>
            </a:r>
          </a:p>
        </p:txBody>
      </p:sp>
      <p:sp>
        <p:nvSpPr>
          <p:cNvPr id="7" name="Oval 6">
            <a:extLst>
              <a:ext uri="{FF2B5EF4-FFF2-40B4-BE49-F238E27FC236}">
                <a16:creationId xmlns:a16="http://schemas.microsoft.com/office/drawing/2014/main" id="{0DF9C5AA-5D7E-7F45-9289-96458F1D778A}"/>
              </a:ext>
            </a:extLst>
          </p:cNvPr>
          <p:cNvSpPr/>
          <p:nvPr/>
        </p:nvSpPr>
        <p:spPr bwMode="auto">
          <a:xfrm>
            <a:off x="1473884" y="4524521"/>
            <a:ext cx="576064" cy="576064"/>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2"/>
                </a:solidFill>
                <a:effectLst/>
                <a:latin typeface="Tempus Sans ITC" pitchFamily="82" charset="0"/>
              </a:rPr>
              <a:t>+</a:t>
            </a:r>
          </a:p>
        </p:txBody>
      </p:sp>
      <p:sp>
        <p:nvSpPr>
          <p:cNvPr id="8" name="Oval 7">
            <a:extLst>
              <a:ext uri="{FF2B5EF4-FFF2-40B4-BE49-F238E27FC236}">
                <a16:creationId xmlns:a16="http://schemas.microsoft.com/office/drawing/2014/main" id="{15542297-3D2E-1A43-88CE-4096B7B29D49}"/>
              </a:ext>
            </a:extLst>
          </p:cNvPr>
          <p:cNvSpPr/>
          <p:nvPr/>
        </p:nvSpPr>
        <p:spPr bwMode="auto">
          <a:xfrm>
            <a:off x="2411239" y="6374854"/>
            <a:ext cx="576064" cy="576064"/>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2"/>
                </a:solidFill>
                <a:effectLst/>
                <a:latin typeface="Tempus Sans ITC" pitchFamily="82" charset="0"/>
              </a:rPr>
              <a:t>-</a:t>
            </a:r>
          </a:p>
        </p:txBody>
      </p:sp>
      <p:sp>
        <p:nvSpPr>
          <p:cNvPr id="9" name="Oval 8">
            <a:extLst>
              <a:ext uri="{FF2B5EF4-FFF2-40B4-BE49-F238E27FC236}">
                <a16:creationId xmlns:a16="http://schemas.microsoft.com/office/drawing/2014/main" id="{8A4B49DB-7867-464D-B0A4-84852654DC2A}"/>
              </a:ext>
            </a:extLst>
          </p:cNvPr>
          <p:cNvSpPr/>
          <p:nvPr/>
        </p:nvSpPr>
        <p:spPr bwMode="auto">
          <a:xfrm>
            <a:off x="5795615" y="6390818"/>
            <a:ext cx="576064" cy="576064"/>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2"/>
                </a:solidFill>
                <a:effectLst/>
                <a:latin typeface="Tempus Sans ITC" pitchFamily="82" charset="0"/>
              </a:rPr>
              <a:t>+</a:t>
            </a:r>
          </a:p>
        </p:txBody>
      </p:sp>
      <p:sp>
        <p:nvSpPr>
          <p:cNvPr id="10" name="Oval 9">
            <a:extLst>
              <a:ext uri="{FF2B5EF4-FFF2-40B4-BE49-F238E27FC236}">
                <a16:creationId xmlns:a16="http://schemas.microsoft.com/office/drawing/2014/main" id="{BB13F728-888D-BE46-BD1F-1FD46692DB83}"/>
              </a:ext>
            </a:extLst>
          </p:cNvPr>
          <p:cNvSpPr/>
          <p:nvPr/>
        </p:nvSpPr>
        <p:spPr bwMode="auto">
          <a:xfrm>
            <a:off x="5795615" y="4465025"/>
            <a:ext cx="576064" cy="576064"/>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2"/>
                </a:solidFill>
                <a:effectLst/>
                <a:latin typeface="Tempus Sans ITC" pitchFamily="82" charset="0"/>
              </a:rPr>
              <a:t>-</a:t>
            </a:r>
          </a:p>
        </p:txBody>
      </p:sp>
      <p:sp>
        <p:nvSpPr>
          <p:cNvPr id="11" name="Oval 10">
            <a:extLst>
              <a:ext uri="{FF2B5EF4-FFF2-40B4-BE49-F238E27FC236}">
                <a16:creationId xmlns:a16="http://schemas.microsoft.com/office/drawing/2014/main" id="{2C393B06-C709-D64A-85D7-B6E22DC36A4D}"/>
              </a:ext>
            </a:extLst>
          </p:cNvPr>
          <p:cNvSpPr/>
          <p:nvPr/>
        </p:nvSpPr>
        <p:spPr bwMode="auto">
          <a:xfrm>
            <a:off x="7653413" y="5048961"/>
            <a:ext cx="576064" cy="576064"/>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2"/>
                </a:solidFill>
                <a:effectLst/>
                <a:latin typeface="Tempus Sans ITC" pitchFamily="82" charset="0"/>
              </a:rPr>
              <a:t>+</a:t>
            </a:r>
          </a:p>
        </p:txBody>
      </p:sp>
      <p:cxnSp>
        <p:nvCxnSpPr>
          <p:cNvPr id="13" name="Straight Connector 12">
            <a:extLst>
              <a:ext uri="{FF2B5EF4-FFF2-40B4-BE49-F238E27FC236}">
                <a16:creationId xmlns:a16="http://schemas.microsoft.com/office/drawing/2014/main" id="{D68F6F89-88B8-714C-B2E7-75890238C6BA}"/>
              </a:ext>
            </a:extLst>
          </p:cNvPr>
          <p:cNvCxnSpPr>
            <a:cxnSpLocks/>
            <a:stCxn id="7" idx="6"/>
            <a:endCxn id="5" idx="2"/>
          </p:cNvCxnSpPr>
          <p:nvPr/>
        </p:nvCxnSpPr>
        <p:spPr bwMode="auto">
          <a:xfrm>
            <a:off x="2049948" y="4812553"/>
            <a:ext cx="1369403" cy="84363"/>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5" name="Straight Connector 14">
            <a:extLst>
              <a:ext uri="{FF2B5EF4-FFF2-40B4-BE49-F238E27FC236}">
                <a16:creationId xmlns:a16="http://schemas.microsoft.com/office/drawing/2014/main" id="{298EAF18-93D1-1E41-A79C-609FFCFC2376}"/>
              </a:ext>
            </a:extLst>
          </p:cNvPr>
          <p:cNvCxnSpPr>
            <a:cxnSpLocks/>
            <a:stCxn id="5" idx="5"/>
            <a:endCxn id="6" idx="1"/>
          </p:cNvCxnSpPr>
          <p:nvPr/>
        </p:nvCxnSpPr>
        <p:spPr bwMode="auto">
          <a:xfrm>
            <a:off x="3911052" y="5100585"/>
            <a:ext cx="456758" cy="600931"/>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8" name="Straight Connector 17">
            <a:extLst>
              <a:ext uri="{FF2B5EF4-FFF2-40B4-BE49-F238E27FC236}">
                <a16:creationId xmlns:a16="http://schemas.microsoft.com/office/drawing/2014/main" id="{E5DFB50C-17EB-114A-BB01-9CD6BC2D1B89}"/>
              </a:ext>
            </a:extLst>
          </p:cNvPr>
          <p:cNvCxnSpPr>
            <a:stCxn id="6" idx="7"/>
            <a:endCxn id="10" idx="3"/>
          </p:cNvCxnSpPr>
          <p:nvPr/>
        </p:nvCxnSpPr>
        <p:spPr bwMode="auto">
          <a:xfrm flipV="1">
            <a:off x="4775148" y="4956726"/>
            <a:ext cx="1104830" cy="74479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0" name="Straight Connector 19">
            <a:extLst>
              <a:ext uri="{FF2B5EF4-FFF2-40B4-BE49-F238E27FC236}">
                <a16:creationId xmlns:a16="http://schemas.microsoft.com/office/drawing/2014/main" id="{4A39BF0E-C3E9-7749-A437-F03F4905FF94}"/>
              </a:ext>
            </a:extLst>
          </p:cNvPr>
          <p:cNvCxnSpPr>
            <a:stCxn id="5" idx="6"/>
            <a:endCxn id="10" idx="2"/>
          </p:cNvCxnSpPr>
          <p:nvPr/>
        </p:nvCxnSpPr>
        <p:spPr bwMode="auto">
          <a:xfrm flipV="1">
            <a:off x="3995415" y="4753057"/>
            <a:ext cx="1800200" cy="143859"/>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2" name="Straight Connector 21">
            <a:extLst>
              <a:ext uri="{FF2B5EF4-FFF2-40B4-BE49-F238E27FC236}">
                <a16:creationId xmlns:a16="http://schemas.microsoft.com/office/drawing/2014/main" id="{BA0888B4-07F9-2F45-80BC-3D9B3C7DA969}"/>
              </a:ext>
            </a:extLst>
          </p:cNvPr>
          <p:cNvCxnSpPr>
            <a:stCxn id="8" idx="6"/>
            <a:endCxn id="6" idx="3"/>
          </p:cNvCxnSpPr>
          <p:nvPr/>
        </p:nvCxnSpPr>
        <p:spPr bwMode="auto">
          <a:xfrm flipV="1">
            <a:off x="2987303" y="6108854"/>
            <a:ext cx="1380507" cy="554032"/>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4" name="Straight Connector 23">
            <a:extLst>
              <a:ext uri="{FF2B5EF4-FFF2-40B4-BE49-F238E27FC236}">
                <a16:creationId xmlns:a16="http://schemas.microsoft.com/office/drawing/2014/main" id="{96CD6A10-2823-F34E-B729-5FF1153A1591}"/>
              </a:ext>
            </a:extLst>
          </p:cNvPr>
          <p:cNvCxnSpPr>
            <a:stCxn id="6" idx="5"/>
            <a:endCxn id="9" idx="1"/>
          </p:cNvCxnSpPr>
          <p:nvPr/>
        </p:nvCxnSpPr>
        <p:spPr bwMode="auto">
          <a:xfrm>
            <a:off x="4775148" y="6108854"/>
            <a:ext cx="1104830" cy="366327"/>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6" name="Straight Connector 25">
            <a:extLst>
              <a:ext uri="{FF2B5EF4-FFF2-40B4-BE49-F238E27FC236}">
                <a16:creationId xmlns:a16="http://schemas.microsoft.com/office/drawing/2014/main" id="{DC60C607-B210-C84E-9E38-4DB5470AEA63}"/>
              </a:ext>
            </a:extLst>
          </p:cNvPr>
          <p:cNvCxnSpPr>
            <a:stCxn id="9" idx="7"/>
            <a:endCxn id="11" idx="3"/>
          </p:cNvCxnSpPr>
          <p:nvPr/>
        </p:nvCxnSpPr>
        <p:spPr bwMode="auto">
          <a:xfrm flipV="1">
            <a:off x="6287316" y="5540662"/>
            <a:ext cx="1450460" cy="934519"/>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8" name="Straight Connector 27">
            <a:extLst>
              <a:ext uri="{FF2B5EF4-FFF2-40B4-BE49-F238E27FC236}">
                <a16:creationId xmlns:a16="http://schemas.microsoft.com/office/drawing/2014/main" id="{D8636941-8EBE-764D-97FD-4A17FAB75671}"/>
              </a:ext>
            </a:extLst>
          </p:cNvPr>
          <p:cNvCxnSpPr>
            <a:endCxn id="11" idx="2"/>
          </p:cNvCxnSpPr>
          <p:nvPr/>
        </p:nvCxnSpPr>
        <p:spPr bwMode="auto">
          <a:xfrm>
            <a:off x="6371679" y="4753057"/>
            <a:ext cx="1281734" cy="583936"/>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29" name="TextBox 28">
            <a:extLst>
              <a:ext uri="{FF2B5EF4-FFF2-40B4-BE49-F238E27FC236}">
                <a16:creationId xmlns:a16="http://schemas.microsoft.com/office/drawing/2014/main" id="{ECBA9955-69FF-A24D-9D4B-AA9963005289}"/>
              </a:ext>
            </a:extLst>
          </p:cNvPr>
          <p:cNvSpPr txBox="1"/>
          <p:nvPr/>
        </p:nvSpPr>
        <p:spPr>
          <a:xfrm>
            <a:off x="7528861" y="6108854"/>
            <a:ext cx="1739579" cy="461665"/>
          </a:xfrm>
          <a:prstGeom prst="rect">
            <a:avLst/>
          </a:prstGeom>
          <a:noFill/>
        </p:spPr>
        <p:txBody>
          <a:bodyPr wrap="none" rtlCol="0">
            <a:spAutoFit/>
          </a:bodyPr>
          <a:lstStyle/>
          <a:p>
            <a:r>
              <a:rPr lang="en-US" sz="2400" dirty="0"/>
              <a:t>Labels +, -, u</a:t>
            </a:r>
          </a:p>
        </p:txBody>
      </p:sp>
    </p:spTree>
    <p:extLst>
      <p:ext uri="{BB962C8B-B14F-4D97-AF65-F5344CB8AC3E}">
        <p14:creationId xmlns:p14="http://schemas.microsoft.com/office/powerpoint/2010/main" val="350457673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1B1810-641B-F245-82D7-2E0A83F6CA29}"/>
              </a:ext>
            </a:extLst>
          </p:cNvPr>
          <p:cNvSpPr>
            <a:spLocks noGrp="1"/>
          </p:cNvSpPr>
          <p:nvPr>
            <p:ph type="title"/>
          </p:nvPr>
        </p:nvSpPr>
        <p:spPr/>
        <p:txBody>
          <a:bodyPr/>
          <a:lstStyle/>
          <a:p>
            <a:r>
              <a:rPr lang="en-US" dirty="0"/>
              <a:t>Optimization Objective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52CF8AB-DD78-284D-B04C-B5BB8B96B8F1}"/>
                  </a:ext>
                </a:extLst>
              </p:cNvPr>
              <p:cNvSpPr>
                <a:spLocks noGrp="1"/>
              </p:cNvSpPr>
              <p:nvPr>
                <p:ph idx="1"/>
              </p:nvPr>
            </p:nvSpPr>
            <p:spPr/>
            <p:txBody>
              <a:bodyPr/>
              <a:lstStyle/>
              <a:p>
                <a:pPr>
                  <a:spcBef>
                    <a:spcPts val="0"/>
                  </a:spcBef>
                </a:pPr>
                <a:r>
                  <a:rPr lang="en-US" sz="3600" dirty="0"/>
                  <a:t>Objective</a:t>
                </a:r>
              </a:p>
              <a:p>
                <a:pPr marL="457200" indent="-457200">
                  <a:spcBef>
                    <a:spcPts val="0"/>
                  </a:spcBef>
                  <a:buFont typeface="Arial" panose="020B0604020202020204" pitchFamily="34" charset="0"/>
                  <a:buChar char="•"/>
                </a:pPr>
                <a:r>
                  <a:rPr lang="en-US" sz="3600" dirty="0"/>
                  <a:t>Determine for a vertex </a:t>
                </a:r>
                <a14:m>
                  <m:oMath xmlns:m="http://schemas.openxmlformats.org/officeDocument/2006/math">
                    <m:r>
                      <a:rPr lang="fr-CH" sz="3600" i="1">
                        <a:latin typeface="Cambria Math" panose="02040503050406030204" pitchFamily="18" charset="0"/>
                      </a:rPr>
                      <m:t>𝑣</m:t>
                    </m:r>
                  </m:oMath>
                </a14:m>
                <a:r>
                  <a:rPr lang="en-US" sz="3600" dirty="0"/>
                  <a:t> a label vector </a:t>
                </a:r>
                <a14:m>
                  <m:oMath xmlns:m="http://schemas.openxmlformats.org/officeDocument/2006/math">
                    <m:sSub>
                      <m:sSubPr>
                        <m:ctrlPr>
                          <a:rPr lang="en-US" sz="3600" i="1">
                            <a:latin typeface="Cambria Math" panose="02040503050406030204" pitchFamily="18" charset="0"/>
                          </a:rPr>
                        </m:ctrlPr>
                      </m:sSubPr>
                      <m:e>
                        <m:r>
                          <a:rPr lang="fr-CH" sz="3600" b="1" i="1">
                            <a:latin typeface="Cambria Math" panose="02040503050406030204" pitchFamily="18" charset="0"/>
                          </a:rPr>
                          <m:t>𝒍</m:t>
                        </m:r>
                      </m:e>
                      <m:sub>
                        <m:r>
                          <a:rPr lang="fr-CH" sz="3600" i="1">
                            <a:latin typeface="Cambria Math" panose="02040503050406030204" pitchFamily="18" charset="0"/>
                          </a:rPr>
                          <m:t>𝑖𝑛𝑓𝑒𝑟𝑟𝑒𝑑</m:t>
                        </m:r>
                      </m:sub>
                    </m:sSub>
                    <m:d>
                      <m:dPr>
                        <m:ctrlPr>
                          <a:rPr lang="fr-CH" sz="3600" i="1">
                            <a:latin typeface="Cambria Math" panose="02040503050406030204" pitchFamily="18" charset="0"/>
                          </a:rPr>
                        </m:ctrlPr>
                      </m:dPr>
                      <m:e>
                        <m:r>
                          <a:rPr lang="fr-CH" sz="3600" i="1">
                            <a:latin typeface="Cambria Math" panose="02040503050406030204" pitchFamily="18" charset="0"/>
                          </a:rPr>
                          <m:t>𝑣</m:t>
                        </m:r>
                      </m:e>
                    </m:d>
                  </m:oMath>
                </a14:m>
                <a:r>
                  <a:rPr lang="en-US" sz="3600" dirty="0"/>
                  <a:t> </a:t>
                </a:r>
                <a:br>
                  <a:rPr lang="en-US" sz="3600" dirty="0"/>
                </a:br>
                <a:r>
                  <a:rPr lang="en-US" sz="3600" dirty="0"/>
                  <a:t>of size </a:t>
                </a:r>
                <a14:m>
                  <m:oMath xmlns:m="http://schemas.openxmlformats.org/officeDocument/2006/math">
                    <m:r>
                      <a:rPr lang="fr-CH" sz="3600" i="1">
                        <a:latin typeface="Cambria Math" panose="02040503050406030204" pitchFamily="18" charset="0"/>
                      </a:rPr>
                      <m:t>𝑛</m:t>
                    </m:r>
                    <m:r>
                      <a:rPr lang="fr-CH" sz="3600" i="1">
                        <a:latin typeface="Cambria Math" panose="02040503050406030204" pitchFamily="18" charset="0"/>
                      </a:rPr>
                      <m:t>+1</m:t>
                    </m:r>
                  </m:oMath>
                </a14:m>
                <a:endParaRPr lang="en-US" sz="3600" dirty="0"/>
              </a:p>
              <a:p>
                <a:pPr marL="457200" indent="-457200">
                  <a:spcBef>
                    <a:spcPts val="0"/>
                  </a:spcBef>
                  <a:buFont typeface="Arial" panose="020B0604020202020204" pitchFamily="34" charset="0"/>
                  <a:buChar char="•"/>
                </a:pPr>
                <a14:m>
                  <m:oMath xmlns:m="http://schemas.openxmlformats.org/officeDocument/2006/math">
                    <m:sSub>
                      <m:sSubPr>
                        <m:ctrlPr>
                          <a:rPr lang="en-US" sz="3600" i="1">
                            <a:latin typeface="Cambria Math" panose="02040503050406030204" pitchFamily="18" charset="0"/>
                          </a:rPr>
                        </m:ctrlPr>
                      </m:sSubPr>
                      <m:e>
                        <m:r>
                          <a:rPr lang="fr-CH" sz="3600" b="1" i="1">
                            <a:latin typeface="Cambria Math" panose="02040503050406030204" pitchFamily="18" charset="0"/>
                          </a:rPr>
                          <m:t>𝒍</m:t>
                        </m:r>
                      </m:e>
                      <m:sub>
                        <m:r>
                          <a:rPr lang="fr-CH" sz="3600" i="1">
                            <a:latin typeface="Cambria Math" panose="02040503050406030204" pitchFamily="18" charset="0"/>
                          </a:rPr>
                          <m:t>𝑖𝑛𝑓𝑒𝑟𝑟𝑒𝑑</m:t>
                        </m:r>
                      </m:sub>
                    </m:sSub>
                    <m:d>
                      <m:dPr>
                        <m:ctrlPr>
                          <a:rPr lang="fr-CH" sz="3600" i="1">
                            <a:latin typeface="Cambria Math" panose="02040503050406030204" pitchFamily="18" charset="0"/>
                          </a:rPr>
                        </m:ctrlPr>
                      </m:dPr>
                      <m:e>
                        <m:r>
                          <a:rPr lang="fr-CH" sz="3600" i="1">
                            <a:latin typeface="Cambria Math" panose="02040503050406030204" pitchFamily="18" charset="0"/>
                          </a:rPr>
                          <m:t>𝑣</m:t>
                        </m:r>
                      </m:e>
                    </m:d>
                  </m:oMath>
                </a14:m>
                <a:r>
                  <a:rPr lang="en-US" sz="3600" dirty="0"/>
                  <a:t> assigns a label probability</a:t>
                </a:r>
              </a:p>
              <a:p>
                <a:endParaRPr lang="en-US" dirty="0"/>
              </a:p>
            </p:txBody>
          </p:sp>
        </mc:Choice>
        <mc:Fallback xmlns="">
          <p:sp>
            <p:nvSpPr>
              <p:cNvPr id="3" name="Content Placeholder 2">
                <a:extLst>
                  <a:ext uri="{FF2B5EF4-FFF2-40B4-BE49-F238E27FC236}">
                    <a16:creationId xmlns:a16="http://schemas.microsoft.com/office/drawing/2014/main" id="{352CF8AB-DD78-284D-B04C-B5BB8B96B8F1}"/>
                  </a:ext>
                </a:extLst>
              </p:cNvPr>
              <p:cNvSpPr>
                <a:spLocks noGrp="1" noRot="1" noChangeAspect="1" noMove="1" noResize="1" noEditPoints="1" noAdjustHandles="1" noChangeArrowheads="1" noChangeShapeType="1" noTextEdit="1"/>
              </p:cNvSpPr>
              <p:nvPr>
                <p:ph idx="1"/>
              </p:nvPr>
            </p:nvSpPr>
            <p:spPr>
              <a:blipFill>
                <a:blip r:embed="rId2"/>
                <a:stretch>
                  <a:fillRect l="-1410" t="-1310"/>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57798643-C239-4B49-9BAF-A9FBB86440AE}"/>
              </a:ext>
            </a:extLst>
          </p:cNvPr>
          <p:cNvSpPr>
            <a:spLocks noGrp="1"/>
          </p:cNvSpPr>
          <p:nvPr>
            <p:ph type="ftr" sz="quarter" idx="10"/>
          </p:nvPr>
        </p:nvSpPr>
        <p:spPr/>
        <p:txBody>
          <a:bodyPr/>
          <a:lstStyle/>
          <a:p>
            <a:r>
              <a:rPr lang="fr-CH"/>
              <a:t>©2022, Karl Aberer, EPFL-IC, Laboratoire de systèmes d'informations répartis </a:t>
            </a:r>
            <a:endParaRPr lang="en-GB" dirty="0"/>
          </a:p>
        </p:txBody>
      </p:sp>
      <p:sp>
        <p:nvSpPr>
          <p:cNvPr id="5" name="Oval 4">
            <a:extLst>
              <a:ext uri="{FF2B5EF4-FFF2-40B4-BE49-F238E27FC236}">
                <a16:creationId xmlns:a16="http://schemas.microsoft.com/office/drawing/2014/main" id="{701E0453-6713-1446-B0E1-D9C8DAC33591}"/>
              </a:ext>
            </a:extLst>
          </p:cNvPr>
          <p:cNvSpPr/>
          <p:nvPr/>
        </p:nvSpPr>
        <p:spPr bwMode="auto">
          <a:xfrm>
            <a:off x="3419351" y="4608884"/>
            <a:ext cx="576064" cy="576064"/>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2"/>
                </a:solidFill>
                <a:effectLst/>
                <a:latin typeface="Tempus Sans ITC" pitchFamily="82" charset="0"/>
              </a:rPr>
              <a:t>-</a:t>
            </a:r>
          </a:p>
        </p:txBody>
      </p:sp>
      <p:sp>
        <p:nvSpPr>
          <p:cNvPr id="6" name="Oval 5">
            <a:extLst>
              <a:ext uri="{FF2B5EF4-FFF2-40B4-BE49-F238E27FC236}">
                <a16:creationId xmlns:a16="http://schemas.microsoft.com/office/drawing/2014/main" id="{63EBEF56-CCAE-F34E-8164-6B82E4C24B5C}"/>
              </a:ext>
            </a:extLst>
          </p:cNvPr>
          <p:cNvSpPr/>
          <p:nvPr/>
        </p:nvSpPr>
        <p:spPr bwMode="auto">
          <a:xfrm>
            <a:off x="4283447" y="5617153"/>
            <a:ext cx="576064" cy="576064"/>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2"/>
                </a:solidFill>
                <a:effectLst/>
                <a:latin typeface="Tempus Sans ITC" pitchFamily="82" charset="0"/>
              </a:rPr>
              <a:t>u</a:t>
            </a:r>
          </a:p>
        </p:txBody>
      </p:sp>
      <p:sp>
        <p:nvSpPr>
          <p:cNvPr id="7" name="Oval 6">
            <a:extLst>
              <a:ext uri="{FF2B5EF4-FFF2-40B4-BE49-F238E27FC236}">
                <a16:creationId xmlns:a16="http://schemas.microsoft.com/office/drawing/2014/main" id="{C754B0AC-F1E4-8D48-AC1B-835FBD5EEF8E}"/>
              </a:ext>
            </a:extLst>
          </p:cNvPr>
          <p:cNvSpPr/>
          <p:nvPr/>
        </p:nvSpPr>
        <p:spPr bwMode="auto">
          <a:xfrm>
            <a:off x="1473884" y="4524521"/>
            <a:ext cx="576064" cy="576064"/>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2"/>
                </a:solidFill>
                <a:effectLst/>
                <a:latin typeface="Tempus Sans ITC" pitchFamily="82" charset="0"/>
              </a:rPr>
              <a:t>+</a:t>
            </a:r>
          </a:p>
        </p:txBody>
      </p:sp>
      <p:sp>
        <p:nvSpPr>
          <p:cNvPr id="8" name="Oval 7">
            <a:extLst>
              <a:ext uri="{FF2B5EF4-FFF2-40B4-BE49-F238E27FC236}">
                <a16:creationId xmlns:a16="http://schemas.microsoft.com/office/drawing/2014/main" id="{2A9900E1-FFBA-AB4C-AF00-17B662380999}"/>
              </a:ext>
            </a:extLst>
          </p:cNvPr>
          <p:cNvSpPr/>
          <p:nvPr/>
        </p:nvSpPr>
        <p:spPr bwMode="auto">
          <a:xfrm>
            <a:off x="2411239" y="6374854"/>
            <a:ext cx="576064" cy="576064"/>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2"/>
                </a:solidFill>
                <a:effectLst/>
                <a:latin typeface="Tempus Sans ITC" pitchFamily="82" charset="0"/>
              </a:rPr>
              <a:t>-</a:t>
            </a:r>
          </a:p>
        </p:txBody>
      </p:sp>
      <p:sp>
        <p:nvSpPr>
          <p:cNvPr id="9" name="Oval 8">
            <a:extLst>
              <a:ext uri="{FF2B5EF4-FFF2-40B4-BE49-F238E27FC236}">
                <a16:creationId xmlns:a16="http://schemas.microsoft.com/office/drawing/2014/main" id="{6ADB7D86-8DCC-E645-9F36-40336D3FB6D2}"/>
              </a:ext>
            </a:extLst>
          </p:cNvPr>
          <p:cNvSpPr/>
          <p:nvPr/>
        </p:nvSpPr>
        <p:spPr bwMode="auto">
          <a:xfrm>
            <a:off x="5795615" y="6390818"/>
            <a:ext cx="576064" cy="576064"/>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2"/>
                </a:solidFill>
                <a:effectLst/>
                <a:latin typeface="Tempus Sans ITC" pitchFamily="82" charset="0"/>
              </a:rPr>
              <a:t>+</a:t>
            </a:r>
          </a:p>
        </p:txBody>
      </p:sp>
      <p:sp>
        <p:nvSpPr>
          <p:cNvPr id="10" name="Oval 9">
            <a:extLst>
              <a:ext uri="{FF2B5EF4-FFF2-40B4-BE49-F238E27FC236}">
                <a16:creationId xmlns:a16="http://schemas.microsoft.com/office/drawing/2014/main" id="{9C68BF84-841F-044C-AB0A-FBDAFAA0556C}"/>
              </a:ext>
            </a:extLst>
          </p:cNvPr>
          <p:cNvSpPr/>
          <p:nvPr/>
        </p:nvSpPr>
        <p:spPr bwMode="auto">
          <a:xfrm>
            <a:off x="5795615" y="4465025"/>
            <a:ext cx="576064" cy="576064"/>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2"/>
                </a:solidFill>
                <a:effectLst/>
                <a:latin typeface="Tempus Sans ITC" pitchFamily="82" charset="0"/>
              </a:rPr>
              <a:t>-</a:t>
            </a:r>
          </a:p>
        </p:txBody>
      </p:sp>
      <p:sp>
        <p:nvSpPr>
          <p:cNvPr id="11" name="Oval 10">
            <a:extLst>
              <a:ext uri="{FF2B5EF4-FFF2-40B4-BE49-F238E27FC236}">
                <a16:creationId xmlns:a16="http://schemas.microsoft.com/office/drawing/2014/main" id="{FCACD957-A738-3045-B8A7-638F8F185CB2}"/>
              </a:ext>
            </a:extLst>
          </p:cNvPr>
          <p:cNvSpPr/>
          <p:nvPr/>
        </p:nvSpPr>
        <p:spPr bwMode="auto">
          <a:xfrm>
            <a:off x="7653413" y="5048961"/>
            <a:ext cx="576064" cy="576064"/>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2"/>
                </a:solidFill>
                <a:effectLst/>
                <a:latin typeface="Tempus Sans ITC" pitchFamily="82" charset="0"/>
              </a:rPr>
              <a:t>+</a:t>
            </a:r>
          </a:p>
        </p:txBody>
      </p:sp>
      <p:cxnSp>
        <p:nvCxnSpPr>
          <p:cNvPr id="12" name="Straight Connector 11">
            <a:extLst>
              <a:ext uri="{FF2B5EF4-FFF2-40B4-BE49-F238E27FC236}">
                <a16:creationId xmlns:a16="http://schemas.microsoft.com/office/drawing/2014/main" id="{5C47307A-D32B-2347-92F1-3DF95EE36F5B}"/>
              </a:ext>
            </a:extLst>
          </p:cNvPr>
          <p:cNvCxnSpPr>
            <a:cxnSpLocks/>
            <a:stCxn id="7" idx="6"/>
            <a:endCxn id="5" idx="2"/>
          </p:cNvCxnSpPr>
          <p:nvPr/>
        </p:nvCxnSpPr>
        <p:spPr bwMode="auto">
          <a:xfrm>
            <a:off x="2049948" y="4812553"/>
            <a:ext cx="1369403" cy="84363"/>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3" name="Straight Connector 12">
            <a:extLst>
              <a:ext uri="{FF2B5EF4-FFF2-40B4-BE49-F238E27FC236}">
                <a16:creationId xmlns:a16="http://schemas.microsoft.com/office/drawing/2014/main" id="{8C9EA570-6B6B-BE47-A96B-D8D079BEB1FE}"/>
              </a:ext>
            </a:extLst>
          </p:cNvPr>
          <p:cNvCxnSpPr>
            <a:cxnSpLocks/>
            <a:stCxn id="5" idx="5"/>
            <a:endCxn id="6" idx="1"/>
          </p:cNvCxnSpPr>
          <p:nvPr/>
        </p:nvCxnSpPr>
        <p:spPr bwMode="auto">
          <a:xfrm>
            <a:off x="3911052" y="5100585"/>
            <a:ext cx="456758" cy="600931"/>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4" name="Straight Connector 13">
            <a:extLst>
              <a:ext uri="{FF2B5EF4-FFF2-40B4-BE49-F238E27FC236}">
                <a16:creationId xmlns:a16="http://schemas.microsoft.com/office/drawing/2014/main" id="{3AB5FC86-E71F-324F-8F8A-4AAEE6B0DA83}"/>
              </a:ext>
            </a:extLst>
          </p:cNvPr>
          <p:cNvCxnSpPr>
            <a:stCxn id="6" idx="7"/>
            <a:endCxn id="10" idx="3"/>
          </p:cNvCxnSpPr>
          <p:nvPr/>
        </p:nvCxnSpPr>
        <p:spPr bwMode="auto">
          <a:xfrm flipV="1">
            <a:off x="4775148" y="4956726"/>
            <a:ext cx="1104830" cy="74479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5" name="Straight Connector 14">
            <a:extLst>
              <a:ext uri="{FF2B5EF4-FFF2-40B4-BE49-F238E27FC236}">
                <a16:creationId xmlns:a16="http://schemas.microsoft.com/office/drawing/2014/main" id="{CCDBBB88-D2C6-3140-A412-777328ED2564}"/>
              </a:ext>
            </a:extLst>
          </p:cNvPr>
          <p:cNvCxnSpPr>
            <a:stCxn id="5" idx="6"/>
            <a:endCxn id="10" idx="2"/>
          </p:cNvCxnSpPr>
          <p:nvPr/>
        </p:nvCxnSpPr>
        <p:spPr bwMode="auto">
          <a:xfrm flipV="1">
            <a:off x="3995415" y="4753057"/>
            <a:ext cx="1800200" cy="143859"/>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6" name="Straight Connector 15">
            <a:extLst>
              <a:ext uri="{FF2B5EF4-FFF2-40B4-BE49-F238E27FC236}">
                <a16:creationId xmlns:a16="http://schemas.microsoft.com/office/drawing/2014/main" id="{5293D19E-F687-AD4B-934B-223B5C74DD3A}"/>
              </a:ext>
            </a:extLst>
          </p:cNvPr>
          <p:cNvCxnSpPr>
            <a:stCxn id="8" idx="6"/>
            <a:endCxn id="6" idx="3"/>
          </p:cNvCxnSpPr>
          <p:nvPr/>
        </p:nvCxnSpPr>
        <p:spPr bwMode="auto">
          <a:xfrm flipV="1">
            <a:off x="2987303" y="6108854"/>
            <a:ext cx="1380507" cy="554032"/>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7" name="Straight Connector 16">
            <a:extLst>
              <a:ext uri="{FF2B5EF4-FFF2-40B4-BE49-F238E27FC236}">
                <a16:creationId xmlns:a16="http://schemas.microsoft.com/office/drawing/2014/main" id="{127A66AA-39E5-DB44-BD95-A723FD660509}"/>
              </a:ext>
            </a:extLst>
          </p:cNvPr>
          <p:cNvCxnSpPr>
            <a:stCxn id="6" idx="5"/>
            <a:endCxn id="9" idx="1"/>
          </p:cNvCxnSpPr>
          <p:nvPr/>
        </p:nvCxnSpPr>
        <p:spPr bwMode="auto">
          <a:xfrm>
            <a:off x="4775148" y="6108854"/>
            <a:ext cx="1104830" cy="366327"/>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8" name="Straight Connector 17">
            <a:extLst>
              <a:ext uri="{FF2B5EF4-FFF2-40B4-BE49-F238E27FC236}">
                <a16:creationId xmlns:a16="http://schemas.microsoft.com/office/drawing/2014/main" id="{B7447DF6-F971-844E-AF28-B682ABA657C6}"/>
              </a:ext>
            </a:extLst>
          </p:cNvPr>
          <p:cNvCxnSpPr>
            <a:stCxn id="9" idx="7"/>
            <a:endCxn id="11" idx="3"/>
          </p:cNvCxnSpPr>
          <p:nvPr/>
        </p:nvCxnSpPr>
        <p:spPr bwMode="auto">
          <a:xfrm flipV="1">
            <a:off x="6287316" y="5540662"/>
            <a:ext cx="1450460" cy="934519"/>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9" name="Straight Connector 18">
            <a:extLst>
              <a:ext uri="{FF2B5EF4-FFF2-40B4-BE49-F238E27FC236}">
                <a16:creationId xmlns:a16="http://schemas.microsoft.com/office/drawing/2014/main" id="{610B4536-D60B-2F4E-A6AE-5AE7F9A5AE1B}"/>
              </a:ext>
            </a:extLst>
          </p:cNvPr>
          <p:cNvCxnSpPr>
            <a:endCxn id="11" idx="2"/>
          </p:cNvCxnSpPr>
          <p:nvPr/>
        </p:nvCxnSpPr>
        <p:spPr bwMode="auto">
          <a:xfrm>
            <a:off x="6371679" y="4753057"/>
            <a:ext cx="1281734" cy="583936"/>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20" name="TextBox 19">
            <a:extLst>
              <a:ext uri="{FF2B5EF4-FFF2-40B4-BE49-F238E27FC236}">
                <a16:creationId xmlns:a16="http://schemas.microsoft.com/office/drawing/2014/main" id="{71FA7BB9-EC48-F54A-BC11-16809B865CCD}"/>
              </a:ext>
            </a:extLst>
          </p:cNvPr>
          <p:cNvSpPr txBox="1"/>
          <p:nvPr/>
        </p:nvSpPr>
        <p:spPr>
          <a:xfrm>
            <a:off x="7528861" y="6108854"/>
            <a:ext cx="1739579" cy="461665"/>
          </a:xfrm>
          <a:prstGeom prst="rect">
            <a:avLst/>
          </a:prstGeom>
          <a:noFill/>
        </p:spPr>
        <p:txBody>
          <a:bodyPr wrap="none" rtlCol="0">
            <a:spAutoFit/>
          </a:bodyPr>
          <a:lstStyle/>
          <a:p>
            <a:r>
              <a:rPr lang="en-US" sz="2400" dirty="0"/>
              <a:t>Labels +, -, u</a:t>
            </a:r>
          </a:p>
        </p:txBody>
      </p:sp>
      <p:sp>
        <p:nvSpPr>
          <p:cNvPr id="21" name="TextBox 20">
            <a:extLst>
              <a:ext uri="{FF2B5EF4-FFF2-40B4-BE49-F238E27FC236}">
                <a16:creationId xmlns:a16="http://schemas.microsoft.com/office/drawing/2014/main" id="{8751017C-E107-7E48-9D24-F4DD7F913096}"/>
              </a:ext>
            </a:extLst>
          </p:cNvPr>
          <p:cNvSpPr txBox="1"/>
          <p:nvPr/>
        </p:nvSpPr>
        <p:spPr>
          <a:xfrm>
            <a:off x="1352188" y="4099521"/>
            <a:ext cx="819455" cy="323165"/>
          </a:xfrm>
          <a:prstGeom prst="rect">
            <a:avLst/>
          </a:prstGeom>
          <a:noFill/>
        </p:spPr>
        <p:txBody>
          <a:bodyPr wrap="none" rtlCol="0">
            <a:spAutoFit/>
          </a:bodyPr>
          <a:lstStyle/>
          <a:p>
            <a:r>
              <a:rPr lang="en-US" dirty="0"/>
              <a:t>(1, 0 , 0)</a:t>
            </a:r>
          </a:p>
        </p:txBody>
      </p:sp>
      <p:sp>
        <p:nvSpPr>
          <p:cNvPr id="22" name="TextBox 21">
            <a:extLst>
              <a:ext uri="{FF2B5EF4-FFF2-40B4-BE49-F238E27FC236}">
                <a16:creationId xmlns:a16="http://schemas.microsoft.com/office/drawing/2014/main" id="{0A5CB1E6-BA60-664E-B01E-3DE8D64D00D4}"/>
              </a:ext>
            </a:extLst>
          </p:cNvPr>
          <p:cNvSpPr txBox="1"/>
          <p:nvPr/>
        </p:nvSpPr>
        <p:spPr>
          <a:xfrm>
            <a:off x="5673919" y="6975764"/>
            <a:ext cx="819455" cy="323165"/>
          </a:xfrm>
          <a:prstGeom prst="rect">
            <a:avLst/>
          </a:prstGeom>
          <a:noFill/>
        </p:spPr>
        <p:txBody>
          <a:bodyPr wrap="none" rtlCol="0">
            <a:spAutoFit/>
          </a:bodyPr>
          <a:lstStyle/>
          <a:p>
            <a:r>
              <a:rPr lang="en-US" dirty="0"/>
              <a:t>(1, 0 , 0)</a:t>
            </a:r>
          </a:p>
        </p:txBody>
      </p:sp>
      <p:sp>
        <p:nvSpPr>
          <p:cNvPr id="23" name="TextBox 22">
            <a:extLst>
              <a:ext uri="{FF2B5EF4-FFF2-40B4-BE49-F238E27FC236}">
                <a16:creationId xmlns:a16="http://schemas.microsoft.com/office/drawing/2014/main" id="{59C7B099-192F-8C40-A8CE-D4F7CFA585A1}"/>
              </a:ext>
            </a:extLst>
          </p:cNvPr>
          <p:cNvSpPr txBox="1"/>
          <p:nvPr/>
        </p:nvSpPr>
        <p:spPr>
          <a:xfrm>
            <a:off x="7567597" y="4663403"/>
            <a:ext cx="819455" cy="323165"/>
          </a:xfrm>
          <a:prstGeom prst="rect">
            <a:avLst/>
          </a:prstGeom>
          <a:noFill/>
        </p:spPr>
        <p:txBody>
          <a:bodyPr wrap="none" rtlCol="0">
            <a:spAutoFit/>
          </a:bodyPr>
          <a:lstStyle/>
          <a:p>
            <a:r>
              <a:rPr lang="en-US" dirty="0"/>
              <a:t>(1, 0 , 0)</a:t>
            </a:r>
          </a:p>
        </p:txBody>
      </p:sp>
      <p:sp>
        <p:nvSpPr>
          <p:cNvPr id="24" name="TextBox 23">
            <a:extLst>
              <a:ext uri="{FF2B5EF4-FFF2-40B4-BE49-F238E27FC236}">
                <a16:creationId xmlns:a16="http://schemas.microsoft.com/office/drawing/2014/main" id="{B0BE2655-4F04-294F-A59E-301C053A6A63}"/>
              </a:ext>
            </a:extLst>
          </p:cNvPr>
          <p:cNvSpPr txBox="1"/>
          <p:nvPr/>
        </p:nvSpPr>
        <p:spPr>
          <a:xfrm>
            <a:off x="3298440" y="4261103"/>
            <a:ext cx="819455" cy="323165"/>
          </a:xfrm>
          <a:prstGeom prst="rect">
            <a:avLst/>
          </a:prstGeom>
          <a:noFill/>
        </p:spPr>
        <p:txBody>
          <a:bodyPr wrap="none" rtlCol="0">
            <a:spAutoFit/>
          </a:bodyPr>
          <a:lstStyle/>
          <a:p>
            <a:r>
              <a:rPr lang="en-US" dirty="0"/>
              <a:t>(0, 1 , 0)</a:t>
            </a:r>
          </a:p>
        </p:txBody>
      </p:sp>
      <p:sp>
        <p:nvSpPr>
          <p:cNvPr id="25" name="TextBox 24">
            <a:extLst>
              <a:ext uri="{FF2B5EF4-FFF2-40B4-BE49-F238E27FC236}">
                <a16:creationId xmlns:a16="http://schemas.microsoft.com/office/drawing/2014/main" id="{21912E3D-5552-5748-820D-DE521C8517AB}"/>
              </a:ext>
            </a:extLst>
          </p:cNvPr>
          <p:cNvSpPr txBox="1"/>
          <p:nvPr/>
        </p:nvSpPr>
        <p:spPr>
          <a:xfrm>
            <a:off x="2289543" y="6994503"/>
            <a:ext cx="819455" cy="323165"/>
          </a:xfrm>
          <a:prstGeom prst="rect">
            <a:avLst/>
          </a:prstGeom>
          <a:noFill/>
        </p:spPr>
        <p:txBody>
          <a:bodyPr wrap="none" rtlCol="0">
            <a:spAutoFit/>
          </a:bodyPr>
          <a:lstStyle/>
          <a:p>
            <a:r>
              <a:rPr lang="en-US" dirty="0"/>
              <a:t>(0, 1 , 0)</a:t>
            </a:r>
          </a:p>
        </p:txBody>
      </p:sp>
      <p:sp>
        <p:nvSpPr>
          <p:cNvPr id="26" name="TextBox 25">
            <a:extLst>
              <a:ext uri="{FF2B5EF4-FFF2-40B4-BE49-F238E27FC236}">
                <a16:creationId xmlns:a16="http://schemas.microsoft.com/office/drawing/2014/main" id="{D0FD2A04-D2FD-0844-B146-5D9D63F4189A}"/>
              </a:ext>
            </a:extLst>
          </p:cNvPr>
          <p:cNvSpPr txBox="1"/>
          <p:nvPr/>
        </p:nvSpPr>
        <p:spPr>
          <a:xfrm>
            <a:off x="5673918" y="4144791"/>
            <a:ext cx="819455" cy="323165"/>
          </a:xfrm>
          <a:prstGeom prst="rect">
            <a:avLst/>
          </a:prstGeom>
          <a:noFill/>
        </p:spPr>
        <p:txBody>
          <a:bodyPr wrap="none" rtlCol="0">
            <a:spAutoFit/>
          </a:bodyPr>
          <a:lstStyle/>
          <a:p>
            <a:r>
              <a:rPr lang="en-US" dirty="0"/>
              <a:t>(0, 1 , 0)</a:t>
            </a:r>
          </a:p>
        </p:txBody>
      </p:sp>
      <p:sp>
        <p:nvSpPr>
          <p:cNvPr id="27" name="TextBox 26">
            <a:extLst>
              <a:ext uri="{FF2B5EF4-FFF2-40B4-BE49-F238E27FC236}">
                <a16:creationId xmlns:a16="http://schemas.microsoft.com/office/drawing/2014/main" id="{F3D6B817-EAC4-D54C-BB98-0C68294B0080}"/>
              </a:ext>
            </a:extLst>
          </p:cNvPr>
          <p:cNvSpPr txBox="1"/>
          <p:nvPr/>
        </p:nvSpPr>
        <p:spPr>
          <a:xfrm>
            <a:off x="4250488" y="6236610"/>
            <a:ext cx="776174" cy="323165"/>
          </a:xfrm>
          <a:prstGeom prst="rect">
            <a:avLst/>
          </a:prstGeom>
          <a:noFill/>
        </p:spPr>
        <p:txBody>
          <a:bodyPr wrap="none" rtlCol="0">
            <a:spAutoFit/>
          </a:bodyPr>
          <a:lstStyle/>
          <a:p>
            <a:r>
              <a:rPr lang="en-US" dirty="0"/>
              <a:t>(0, 0, 1)</a:t>
            </a:r>
          </a:p>
        </p:txBody>
      </p:sp>
    </p:spTree>
    <p:extLst>
      <p:ext uri="{BB962C8B-B14F-4D97-AF65-F5344CB8AC3E}">
        <p14:creationId xmlns:p14="http://schemas.microsoft.com/office/powerpoint/2010/main" val="4361099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30331-7EAD-304A-A1F1-CEABE7E3CF76}"/>
              </a:ext>
            </a:extLst>
          </p:cNvPr>
          <p:cNvSpPr>
            <a:spLocks noGrp="1"/>
          </p:cNvSpPr>
          <p:nvPr>
            <p:ph type="title"/>
          </p:nvPr>
        </p:nvSpPr>
        <p:spPr/>
        <p:txBody>
          <a:bodyPr/>
          <a:lstStyle/>
          <a:p>
            <a:r>
              <a:rPr lang="en-US"/>
              <a:t>Label Inference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048FA7D-02AE-A549-BF33-25DC770506DD}"/>
                  </a:ext>
                </a:extLst>
              </p:cNvPr>
              <p:cNvSpPr>
                <a:spLocks noGrp="1"/>
              </p:cNvSpPr>
              <p:nvPr>
                <p:ph idx="1"/>
              </p:nvPr>
            </p:nvSpPr>
            <p:spPr/>
            <p:txBody>
              <a:bodyPr/>
              <a:lstStyle/>
              <a:p>
                <a:r>
                  <a:rPr lang="en-US"/>
                  <a:t>We assume that all neighbors excert the same influence on a node</a:t>
                </a:r>
              </a:p>
              <a:p>
                <a:r>
                  <a:rPr lang="en-US"/>
                  <a:t>Thus we would require that</a:t>
                </a:r>
              </a:p>
              <a:p>
                <a:endParaRPr lang="en-US"/>
              </a:p>
              <a:p>
                <a:pPr/>
                <a14:m>
                  <m:oMathPara xmlns:m="http://schemas.openxmlformats.org/officeDocument/2006/math">
                    <m:oMathParaPr>
                      <m:jc m:val="centerGroup"/>
                    </m:oMathParaPr>
                    <m:oMath xmlns:m="http://schemas.openxmlformats.org/officeDocument/2006/math">
                      <m:sSub>
                        <m:sSubPr>
                          <m:ctrlPr>
                            <a:rPr lang="en-US" sz="3600" i="1">
                              <a:latin typeface="Cambria Math" panose="02040503050406030204" pitchFamily="18" charset="0"/>
                            </a:rPr>
                          </m:ctrlPr>
                        </m:sSubPr>
                        <m:e>
                          <m:r>
                            <a:rPr lang="fr-CH" sz="3600" b="1" i="1">
                              <a:latin typeface="Cambria Math" panose="02040503050406030204" pitchFamily="18" charset="0"/>
                            </a:rPr>
                            <m:t>𝒍</m:t>
                          </m:r>
                        </m:e>
                        <m:sub>
                          <m:r>
                            <a:rPr lang="fr-CH" sz="3600" i="1">
                              <a:latin typeface="Cambria Math" panose="02040503050406030204" pitchFamily="18" charset="0"/>
                            </a:rPr>
                            <m:t>𝑖𝑛𝑓𝑒𝑟𝑟𝑒𝑑</m:t>
                          </m:r>
                        </m:sub>
                      </m:sSub>
                      <m:d>
                        <m:dPr>
                          <m:ctrlPr>
                            <a:rPr lang="fr-CH" sz="3600" i="1">
                              <a:latin typeface="Cambria Math" panose="02040503050406030204" pitchFamily="18" charset="0"/>
                            </a:rPr>
                          </m:ctrlPr>
                        </m:dPr>
                        <m:e>
                          <m:r>
                            <a:rPr lang="fr-CH" sz="3600" i="1">
                              <a:latin typeface="Cambria Math" panose="02040503050406030204" pitchFamily="18" charset="0"/>
                            </a:rPr>
                            <m:t>𝑣</m:t>
                          </m:r>
                        </m:e>
                      </m:d>
                      <m:r>
                        <a:rPr lang="fr-CH" sz="3600" b="0" i="1">
                          <a:latin typeface="Cambria Math" panose="02040503050406030204" pitchFamily="18" charset="0"/>
                        </a:rPr>
                        <m:t>=</m:t>
                      </m:r>
                      <m:f>
                        <m:fPr>
                          <m:ctrlPr>
                            <a:rPr lang="fr-CH" sz="3600" b="0" i="1">
                              <a:latin typeface="Cambria Math" panose="02040503050406030204" pitchFamily="18" charset="0"/>
                            </a:rPr>
                          </m:ctrlPr>
                        </m:fPr>
                        <m:num>
                          <m:r>
                            <a:rPr lang="fr-CH" sz="3600" b="0" i="1">
                              <a:latin typeface="Cambria Math" panose="02040503050406030204" pitchFamily="18" charset="0"/>
                            </a:rPr>
                            <m:t>1</m:t>
                          </m:r>
                        </m:num>
                        <m:den>
                          <m:r>
                            <m:rPr>
                              <m:sty m:val="p"/>
                            </m:rPr>
                            <a:rPr lang="fr-CH" sz="3600" b="0" i="0">
                              <a:latin typeface="Cambria Math" panose="02040503050406030204" pitchFamily="18" charset="0"/>
                            </a:rPr>
                            <m:t>deg</m:t>
                          </m:r>
                          <m:r>
                            <a:rPr lang="fr-CH" sz="3600" b="0" i="1">
                              <a:latin typeface="Cambria Math" panose="02040503050406030204" pitchFamily="18" charset="0"/>
                            </a:rPr>
                            <m:t>⁡(</m:t>
                          </m:r>
                          <m:r>
                            <a:rPr lang="fr-CH" sz="3600" b="0" i="1">
                              <a:latin typeface="Cambria Math" panose="02040503050406030204" pitchFamily="18" charset="0"/>
                            </a:rPr>
                            <m:t>𝑣</m:t>
                          </m:r>
                          <m:r>
                            <a:rPr lang="fr-CH" sz="3600" b="0" i="1">
                              <a:latin typeface="Cambria Math" panose="02040503050406030204" pitchFamily="18" charset="0"/>
                            </a:rPr>
                            <m:t>)</m:t>
                          </m:r>
                        </m:den>
                      </m:f>
                      <m:nary>
                        <m:naryPr>
                          <m:chr m:val="∑"/>
                          <m:supHide m:val="on"/>
                          <m:ctrlPr>
                            <a:rPr lang="fr-CH" sz="3600" b="0" i="1">
                              <a:latin typeface="Cambria Math" panose="02040503050406030204" pitchFamily="18" charset="0"/>
                            </a:rPr>
                          </m:ctrlPr>
                        </m:naryPr>
                        <m:sub>
                          <m:r>
                            <m:rPr>
                              <m:brk m:alnAt="7"/>
                            </m:rPr>
                            <a:rPr lang="fr-CH" sz="3600" b="0" i="1">
                              <a:latin typeface="Cambria Math" panose="02040503050406030204" pitchFamily="18" charset="0"/>
                            </a:rPr>
                            <m:t>(</m:t>
                          </m:r>
                          <m:r>
                            <a:rPr lang="fr-CH" sz="3600" b="0" i="1">
                              <a:latin typeface="Cambria Math" panose="02040503050406030204" pitchFamily="18" charset="0"/>
                            </a:rPr>
                            <m:t>𝑣</m:t>
                          </m:r>
                          <m:r>
                            <a:rPr lang="fr-CH" sz="3600" b="0" i="1">
                              <a:latin typeface="Cambria Math" panose="02040503050406030204" pitchFamily="18" charset="0"/>
                            </a:rPr>
                            <m:t>,</m:t>
                          </m:r>
                          <m:r>
                            <a:rPr lang="fr-CH" sz="3600" b="0" i="1">
                              <a:latin typeface="Cambria Math" panose="02040503050406030204" pitchFamily="18" charset="0"/>
                            </a:rPr>
                            <m:t>𝑤</m:t>
                          </m:r>
                          <m:r>
                            <a:rPr lang="fr-CH" sz="3600" b="0" i="1">
                              <a:latin typeface="Cambria Math" panose="02040503050406030204" pitchFamily="18" charset="0"/>
                            </a:rPr>
                            <m:t>)∈</m:t>
                          </m:r>
                          <m:r>
                            <a:rPr lang="fr-CH" sz="3600" b="0" i="1">
                              <a:latin typeface="Cambria Math" panose="02040503050406030204" pitchFamily="18" charset="0"/>
                              <a:ea typeface="Cambria Math" panose="02040503050406030204" pitchFamily="18" charset="0"/>
                            </a:rPr>
                            <m:t>𝐸</m:t>
                          </m:r>
                        </m:sub>
                        <m:sup/>
                        <m:e>
                          <m:sSub>
                            <m:sSubPr>
                              <m:ctrlPr>
                                <a:rPr lang="en-US" sz="3600" i="1">
                                  <a:latin typeface="Cambria Math" panose="02040503050406030204" pitchFamily="18" charset="0"/>
                                </a:rPr>
                              </m:ctrlPr>
                            </m:sSubPr>
                            <m:e>
                              <m:r>
                                <a:rPr lang="fr-CH" sz="3600" b="1" i="1">
                                  <a:latin typeface="Cambria Math" panose="02040503050406030204" pitchFamily="18" charset="0"/>
                                </a:rPr>
                                <m:t>𝒍</m:t>
                              </m:r>
                            </m:e>
                            <m:sub>
                              <m:r>
                                <a:rPr lang="fr-CH" sz="3600" i="1">
                                  <a:latin typeface="Cambria Math" panose="02040503050406030204" pitchFamily="18" charset="0"/>
                                </a:rPr>
                                <m:t>𝑖𝑛𝑓𝑒𝑟𝑟𝑒𝑑</m:t>
                              </m:r>
                            </m:sub>
                          </m:sSub>
                          <m:d>
                            <m:dPr>
                              <m:ctrlPr>
                                <a:rPr lang="fr-CH" sz="3600" i="1">
                                  <a:latin typeface="Cambria Math" panose="02040503050406030204" pitchFamily="18" charset="0"/>
                                </a:rPr>
                              </m:ctrlPr>
                            </m:dPr>
                            <m:e>
                              <m:r>
                                <a:rPr lang="fr-CH" sz="3600" b="0" i="1">
                                  <a:latin typeface="Cambria Math" panose="02040503050406030204" pitchFamily="18" charset="0"/>
                                </a:rPr>
                                <m:t>𝑤</m:t>
                              </m:r>
                            </m:e>
                          </m:d>
                        </m:e>
                      </m:nary>
                    </m:oMath>
                  </m:oMathPara>
                </a14:m>
                <a:endParaRPr lang="en-US"/>
              </a:p>
              <a:p>
                <a:endParaRPr lang="en-US"/>
              </a:p>
              <a:p>
                <a:r>
                  <a:rPr lang="en-US"/>
                  <a:t>Recursive equation resp. random walk model </a:t>
                </a:r>
                <a:br>
                  <a:rPr lang="en-US"/>
                </a:br>
                <a:r>
                  <a:rPr lang="en-US"/>
                  <a:t>(like PageRank)</a:t>
                </a:r>
              </a:p>
            </p:txBody>
          </p:sp>
        </mc:Choice>
        <mc:Fallback xmlns="">
          <p:sp>
            <p:nvSpPr>
              <p:cNvPr id="3" name="Content Placeholder 2">
                <a:extLst>
                  <a:ext uri="{FF2B5EF4-FFF2-40B4-BE49-F238E27FC236}">
                    <a16:creationId xmlns:a16="http://schemas.microsoft.com/office/drawing/2014/main" id="{E048FA7D-02AE-A549-BF33-25DC770506DD}"/>
                  </a:ext>
                </a:extLst>
              </p:cNvPr>
              <p:cNvSpPr>
                <a:spLocks noGrp="1" noRot="1" noChangeAspect="1" noMove="1" noResize="1" noEditPoints="1" noAdjustHandles="1" noChangeArrowheads="1" noChangeShapeType="1" noTextEdit="1"/>
              </p:cNvSpPr>
              <p:nvPr>
                <p:ph idx="1"/>
              </p:nvPr>
            </p:nvSpPr>
            <p:spPr>
              <a:blipFill>
                <a:blip r:embed="rId3"/>
                <a:stretch>
                  <a:fillRect l="-1293" t="-1310" b="-12445"/>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2832E247-3FC2-B04F-81CB-095D637E6A97}"/>
              </a:ext>
            </a:extLst>
          </p:cNvPr>
          <p:cNvSpPr>
            <a:spLocks noGrp="1"/>
          </p:cNvSpPr>
          <p:nvPr>
            <p:ph type="ftr" sz="quarter" idx="10"/>
          </p:nvPr>
        </p:nvSpPr>
        <p:spPr/>
        <p:txBody>
          <a:bodyPr/>
          <a:lstStyle/>
          <a:p>
            <a:r>
              <a:rPr lang="fr-CH"/>
              <a:t>©2022, Karl Aberer, EPFL-IC, Laboratoire de systèmes d'informations répartis </a:t>
            </a:r>
            <a:endParaRPr lang="en-GB" dirty="0"/>
          </a:p>
        </p:txBody>
      </p:sp>
    </p:spTree>
    <p:extLst>
      <p:ext uri="{BB962C8B-B14F-4D97-AF65-F5344CB8AC3E}">
        <p14:creationId xmlns:p14="http://schemas.microsoft.com/office/powerpoint/2010/main" val="18967207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5F5A63B-7916-814D-8049-1A4E980EECCF}"/>
              </a:ext>
            </a:extLst>
          </p:cNvPr>
          <p:cNvSpPr>
            <a:spLocks noGrp="1"/>
          </p:cNvSpPr>
          <p:nvPr>
            <p:ph type="title"/>
          </p:nvPr>
        </p:nvSpPr>
        <p:spPr/>
        <p:txBody>
          <a:bodyPr/>
          <a:lstStyle/>
          <a:p>
            <a:r>
              <a:rPr lang="en-US" dirty="0"/>
              <a:t>3.3.1 Entity Disambiguation	</a:t>
            </a:r>
          </a:p>
        </p:txBody>
      </p:sp>
      <p:sp>
        <p:nvSpPr>
          <p:cNvPr id="6" name="Content Placeholder 5">
            <a:extLst>
              <a:ext uri="{FF2B5EF4-FFF2-40B4-BE49-F238E27FC236}">
                <a16:creationId xmlns:a16="http://schemas.microsoft.com/office/drawing/2014/main" id="{D999641A-141D-AF4C-9D6C-6AD337715835}"/>
              </a:ext>
            </a:extLst>
          </p:cNvPr>
          <p:cNvSpPr>
            <a:spLocks noGrp="1"/>
          </p:cNvSpPr>
          <p:nvPr>
            <p:ph idx="1"/>
          </p:nvPr>
        </p:nvSpPr>
        <p:spPr/>
        <p:txBody>
          <a:bodyPr/>
          <a:lstStyle/>
          <a:p>
            <a:r>
              <a:rPr lang="en-US" dirty="0"/>
              <a:t>Task: Link a text mention in a document to an entry in a knowledge base (e.g., </a:t>
            </a:r>
            <a:r>
              <a:rPr lang="en-US" dirty="0" err="1"/>
              <a:t>WikiPedia</a:t>
            </a:r>
            <a:r>
              <a:rPr lang="en-US" dirty="0"/>
              <a:t> or </a:t>
            </a:r>
            <a:r>
              <a:rPr lang="en-US" dirty="0" err="1"/>
              <a:t>WikiData</a:t>
            </a:r>
            <a:r>
              <a:rPr lang="en-US" dirty="0"/>
              <a:t>)</a:t>
            </a:r>
          </a:p>
          <a:p>
            <a:pPr marL="457200" indent="-457200">
              <a:buFont typeface="Arial" panose="020B0604020202020204" pitchFamily="34" charset="0"/>
              <a:buChar char="•"/>
            </a:pPr>
            <a:r>
              <a:rPr lang="en-US" dirty="0"/>
              <a:t>Also called entity resolution and linking</a:t>
            </a:r>
          </a:p>
          <a:p>
            <a:r>
              <a:rPr lang="en-US" dirty="0"/>
              <a:t>Example: “Schindler is a Swiss industrial company. One of its main competitors is the American producer, Otis.”</a:t>
            </a:r>
          </a:p>
          <a:p>
            <a:endParaRPr lang="en-US" dirty="0"/>
          </a:p>
          <a:p>
            <a:endParaRPr lang="en-US" dirty="0"/>
          </a:p>
          <a:p>
            <a:pPr marL="457200" indent="-457200">
              <a:buFontTx/>
              <a:buChar char="-"/>
            </a:pPr>
            <a:endParaRPr lang="en-US" dirty="0"/>
          </a:p>
        </p:txBody>
      </p:sp>
      <p:sp>
        <p:nvSpPr>
          <p:cNvPr id="4" name="Footer Placeholder 3">
            <a:extLst>
              <a:ext uri="{FF2B5EF4-FFF2-40B4-BE49-F238E27FC236}">
                <a16:creationId xmlns:a16="http://schemas.microsoft.com/office/drawing/2014/main" id="{2604967F-2D17-254A-8837-49CD842C930B}"/>
              </a:ext>
            </a:extLst>
          </p:cNvPr>
          <p:cNvSpPr>
            <a:spLocks noGrp="1"/>
          </p:cNvSpPr>
          <p:nvPr>
            <p:ph type="ftr" sz="quarter" idx="10"/>
          </p:nvPr>
        </p:nvSpPr>
        <p:spPr/>
        <p:txBody>
          <a:bodyPr/>
          <a:lstStyle/>
          <a:p>
            <a:r>
              <a:rPr lang="fr-CH"/>
              <a:t>©2022, Karl Aberer, EPFL-IC, Laboratoire de systèmes d'informations répartis </a:t>
            </a:r>
            <a:endParaRPr lang="en-GB"/>
          </a:p>
        </p:txBody>
      </p:sp>
      <p:pic>
        <p:nvPicPr>
          <p:cNvPr id="8" name="Picture 7">
            <a:extLst>
              <a:ext uri="{FF2B5EF4-FFF2-40B4-BE49-F238E27FC236}">
                <a16:creationId xmlns:a16="http://schemas.microsoft.com/office/drawing/2014/main" id="{1FEB492E-A3D7-9F48-B777-DAFDBA72BA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03127" y="4874090"/>
            <a:ext cx="2952328" cy="2519239"/>
          </a:xfrm>
          <a:prstGeom prst="rect">
            <a:avLst/>
          </a:prstGeom>
        </p:spPr>
      </p:pic>
      <p:pic>
        <p:nvPicPr>
          <p:cNvPr id="10" name="Picture 9">
            <a:extLst>
              <a:ext uri="{FF2B5EF4-FFF2-40B4-BE49-F238E27FC236}">
                <a16:creationId xmlns:a16="http://schemas.microsoft.com/office/drawing/2014/main" id="{3C4E40F7-1AD4-C549-B7B9-F742B07608B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7866" y="4843981"/>
            <a:ext cx="3091074" cy="2655892"/>
          </a:xfrm>
          <a:prstGeom prst="rect">
            <a:avLst/>
          </a:prstGeom>
        </p:spPr>
      </p:pic>
      <p:sp>
        <p:nvSpPr>
          <p:cNvPr id="11" name="Line Callout 1 10">
            <a:extLst>
              <a:ext uri="{FF2B5EF4-FFF2-40B4-BE49-F238E27FC236}">
                <a16:creationId xmlns:a16="http://schemas.microsoft.com/office/drawing/2014/main" id="{C0510299-31ED-8040-B07B-E4FC0F1A5215}"/>
              </a:ext>
            </a:extLst>
          </p:cNvPr>
          <p:cNvSpPr/>
          <p:nvPr/>
        </p:nvSpPr>
        <p:spPr bwMode="auto">
          <a:xfrm>
            <a:off x="2123207" y="3456756"/>
            <a:ext cx="1886044" cy="504056"/>
          </a:xfrm>
          <a:prstGeom prst="borderCallout1">
            <a:avLst>
              <a:gd name="adj1" fmla="val 125229"/>
              <a:gd name="adj2" fmla="val 35934"/>
              <a:gd name="adj3" fmla="val 274190"/>
              <a:gd name="adj4" fmla="val 8042"/>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2"/>
              </a:solidFill>
              <a:effectLst/>
              <a:latin typeface="Tempus Sans ITC" pitchFamily="82" charset="0"/>
            </a:endParaRPr>
          </a:p>
        </p:txBody>
      </p:sp>
      <p:sp>
        <p:nvSpPr>
          <p:cNvPr id="12" name="Line Callout 1 11">
            <a:extLst>
              <a:ext uri="{FF2B5EF4-FFF2-40B4-BE49-F238E27FC236}">
                <a16:creationId xmlns:a16="http://schemas.microsoft.com/office/drawing/2014/main" id="{86496435-8B78-354E-AA6F-83C786B78CD3}"/>
              </a:ext>
            </a:extLst>
          </p:cNvPr>
          <p:cNvSpPr/>
          <p:nvPr/>
        </p:nvSpPr>
        <p:spPr bwMode="auto">
          <a:xfrm>
            <a:off x="8675935" y="3960812"/>
            <a:ext cx="1273512" cy="504056"/>
          </a:xfrm>
          <a:prstGeom prst="borderCallout1">
            <a:avLst>
              <a:gd name="adj1" fmla="val 125229"/>
              <a:gd name="adj2" fmla="val 35934"/>
              <a:gd name="adj3" fmla="val 175598"/>
              <a:gd name="adj4" fmla="val -37224"/>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2"/>
              </a:solidFill>
              <a:effectLst/>
              <a:latin typeface="Tempus Sans ITC" pitchFamily="82" charset="0"/>
            </a:endParaRPr>
          </a:p>
        </p:txBody>
      </p:sp>
    </p:spTree>
    <p:extLst>
      <p:ext uri="{BB962C8B-B14F-4D97-AF65-F5344CB8AC3E}">
        <p14:creationId xmlns:p14="http://schemas.microsoft.com/office/powerpoint/2010/main" val="114289414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602387-8682-1B4A-B977-A88072C59CB7}"/>
              </a:ext>
            </a:extLst>
          </p:cNvPr>
          <p:cNvSpPr>
            <a:spLocks noGrp="1"/>
          </p:cNvSpPr>
          <p:nvPr>
            <p:ph type="title"/>
          </p:nvPr>
        </p:nvSpPr>
        <p:spPr/>
        <p:txBody>
          <a:bodyPr/>
          <a:lstStyle/>
          <a:p>
            <a:r>
              <a:rPr lang="en-US" dirty="0"/>
              <a:t>Example</a:t>
            </a:r>
          </a:p>
        </p:txBody>
      </p:sp>
      <p:sp>
        <p:nvSpPr>
          <p:cNvPr id="4" name="Footer Placeholder 3">
            <a:extLst>
              <a:ext uri="{FF2B5EF4-FFF2-40B4-BE49-F238E27FC236}">
                <a16:creationId xmlns:a16="http://schemas.microsoft.com/office/drawing/2014/main" id="{8529D485-714B-3840-A53F-4AB2332EDC1F}"/>
              </a:ext>
            </a:extLst>
          </p:cNvPr>
          <p:cNvSpPr>
            <a:spLocks noGrp="1"/>
          </p:cNvSpPr>
          <p:nvPr>
            <p:ph type="ftr" sz="quarter" idx="10"/>
          </p:nvPr>
        </p:nvSpPr>
        <p:spPr/>
        <p:txBody>
          <a:bodyPr/>
          <a:lstStyle/>
          <a:p>
            <a:r>
              <a:rPr lang="fr-CH"/>
              <a:t>©2022, Karl Aberer, EPFL-IC, Laboratoire de systèmes d'informations répartis </a:t>
            </a:r>
            <a:endParaRPr lang="en-GB" dirty="0"/>
          </a:p>
        </p:txBody>
      </p:sp>
      <p:sp>
        <p:nvSpPr>
          <p:cNvPr id="5" name="Oval 4">
            <a:extLst>
              <a:ext uri="{FF2B5EF4-FFF2-40B4-BE49-F238E27FC236}">
                <a16:creationId xmlns:a16="http://schemas.microsoft.com/office/drawing/2014/main" id="{B08D887D-468B-AF4A-8B32-C12486F6C530}"/>
              </a:ext>
            </a:extLst>
          </p:cNvPr>
          <p:cNvSpPr/>
          <p:nvPr/>
        </p:nvSpPr>
        <p:spPr bwMode="auto">
          <a:xfrm>
            <a:off x="4571479" y="3096559"/>
            <a:ext cx="576064" cy="576064"/>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2"/>
                </a:solidFill>
                <a:effectLst/>
                <a:latin typeface="Calibri" panose="020F0502020204030204" pitchFamily="34" charset="0"/>
                <a:cs typeface="Calibri" panose="020F0502020204030204" pitchFamily="34" charset="0"/>
              </a:rPr>
              <a:t>-</a:t>
            </a:r>
          </a:p>
        </p:txBody>
      </p:sp>
      <p:sp>
        <p:nvSpPr>
          <p:cNvPr id="6" name="Oval 5">
            <a:extLst>
              <a:ext uri="{FF2B5EF4-FFF2-40B4-BE49-F238E27FC236}">
                <a16:creationId xmlns:a16="http://schemas.microsoft.com/office/drawing/2014/main" id="{2A31E6F1-14CD-194E-888D-0403772D4467}"/>
              </a:ext>
            </a:extLst>
          </p:cNvPr>
          <p:cNvSpPr/>
          <p:nvPr/>
        </p:nvSpPr>
        <p:spPr bwMode="auto">
          <a:xfrm>
            <a:off x="5435575" y="4104828"/>
            <a:ext cx="576064" cy="576064"/>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2"/>
                </a:solidFill>
                <a:effectLst/>
                <a:latin typeface="Calibri" panose="020F0502020204030204" pitchFamily="34" charset="0"/>
                <a:cs typeface="Calibri" panose="020F0502020204030204" pitchFamily="34" charset="0"/>
              </a:rPr>
              <a:t>u</a:t>
            </a:r>
          </a:p>
        </p:txBody>
      </p:sp>
      <p:sp>
        <p:nvSpPr>
          <p:cNvPr id="7" name="Oval 6">
            <a:extLst>
              <a:ext uri="{FF2B5EF4-FFF2-40B4-BE49-F238E27FC236}">
                <a16:creationId xmlns:a16="http://schemas.microsoft.com/office/drawing/2014/main" id="{D9B92173-E1B6-3E40-A798-AB8951944ED2}"/>
              </a:ext>
            </a:extLst>
          </p:cNvPr>
          <p:cNvSpPr/>
          <p:nvPr/>
        </p:nvSpPr>
        <p:spPr bwMode="auto">
          <a:xfrm>
            <a:off x="2626012" y="3012196"/>
            <a:ext cx="576064" cy="576064"/>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2"/>
                </a:solidFill>
                <a:effectLst/>
                <a:latin typeface="Calibri" panose="020F0502020204030204" pitchFamily="34" charset="0"/>
                <a:cs typeface="Calibri" panose="020F0502020204030204" pitchFamily="34" charset="0"/>
              </a:rPr>
              <a:t>+</a:t>
            </a:r>
          </a:p>
        </p:txBody>
      </p:sp>
      <p:sp>
        <p:nvSpPr>
          <p:cNvPr id="8" name="Oval 7">
            <a:extLst>
              <a:ext uri="{FF2B5EF4-FFF2-40B4-BE49-F238E27FC236}">
                <a16:creationId xmlns:a16="http://schemas.microsoft.com/office/drawing/2014/main" id="{E0A94DD4-2D12-A54A-BF81-D30485A407AD}"/>
              </a:ext>
            </a:extLst>
          </p:cNvPr>
          <p:cNvSpPr/>
          <p:nvPr/>
        </p:nvSpPr>
        <p:spPr bwMode="auto">
          <a:xfrm>
            <a:off x="3563367" y="4862529"/>
            <a:ext cx="576064" cy="576064"/>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2"/>
                </a:solidFill>
                <a:effectLst/>
                <a:latin typeface="Calibri" panose="020F0502020204030204" pitchFamily="34" charset="0"/>
                <a:cs typeface="Calibri" panose="020F0502020204030204" pitchFamily="34" charset="0"/>
              </a:rPr>
              <a:t>-</a:t>
            </a:r>
          </a:p>
        </p:txBody>
      </p:sp>
      <p:sp>
        <p:nvSpPr>
          <p:cNvPr id="9" name="Oval 8">
            <a:extLst>
              <a:ext uri="{FF2B5EF4-FFF2-40B4-BE49-F238E27FC236}">
                <a16:creationId xmlns:a16="http://schemas.microsoft.com/office/drawing/2014/main" id="{9F38EE3C-4D3C-4F43-A6A9-9CFE163F4184}"/>
              </a:ext>
            </a:extLst>
          </p:cNvPr>
          <p:cNvSpPr/>
          <p:nvPr/>
        </p:nvSpPr>
        <p:spPr bwMode="auto">
          <a:xfrm>
            <a:off x="6947743" y="4878493"/>
            <a:ext cx="576064" cy="576064"/>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2"/>
                </a:solidFill>
                <a:effectLst/>
                <a:latin typeface="Calibri" panose="020F0502020204030204" pitchFamily="34" charset="0"/>
                <a:cs typeface="Calibri" panose="020F0502020204030204" pitchFamily="34" charset="0"/>
              </a:rPr>
              <a:t>+</a:t>
            </a:r>
          </a:p>
        </p:txBody>
      </p:sp>
      <p:sp>
        <p:nvSpPr>
          <p:cNvPr id="10" name="Oval 9">
            <a:extLst>
              <a:ext uri="{FF2B5EF4-FFF2-40B4-BE49-F238E27FC236}">
                <a16:creationId xmlns:a16="http://schemas.microsoft.com/office/drawing/2014/main" id="{C1C1BC01-DBA4-704D-87CF-2CD57BEF41E7}"/>
              </a:ext>
            </a:extLst>
          </p:cNvPr>
          <p:cNvSpPr/>
          <p:nvPr/>
        </p:nvSpPr>
        <p:spPr bwMode="auto">
          <a:xfrm>
            <a:off x="6947743" y="2952700"/>
            <a:ext cx="576064" cy="576064"/>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2"/>
                </a:solidFill>
                <a:effectLst/>
                <a:latin typeface="Calibri" panose="020F0502020204030204" pitchFamily="34" charset="0"/>
                <a:cs typeface="Calibri" panose="020F0502020204030204" pitchFamily="34" charset="0"/>
              </a:rPr>
              <a:t>-</a:t>
            </a:r>
          </a:p>
        </p:txBody>
      </p:sp>
      <p:sp>
        <p:nvSpPr>
          <p:cNvPr id="11" name="Oval 10">
            <a:extLst>
              <a:ext uri="{FF2B5EF4-FFF2-40B4-BE49-F238E27FC236}">
                <a16:creationId xmlns:a16="http://schemas.microsoft.com/office/drawing/2014/main" id="{E9D54FA4-8167-D349-9298-B6D95214ADF2}"/>
              </a:ext>
            </a:extLst>
          </p:cNvPr>
          <p:cNvSpPr/>
          <p:nvPr/>
        </p:nvSpPr>
        <p:spPr bwMode="auto">
          <a:xfrm>
            <a:off x="8805541" y="3536636"/>
            <a:ext cx="576064" cy="576064"/>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2"/>
                </a:solidFill>
                <a:effectLst/>
                <a:latin typeface="Calibri" panose="020F0502020204030204" pitchFamily="34" charset="0"/>
                <a:cs typeface="Calibri" panose="020F0502020204030204" pitchFamily="34" charset="0"/>
              </a:rPr>
              <a:t>+</a:t>
            </a:r>
          </a:p>
        </p:txBody>
      </p:sp>
      <p:cxnSp>
        <p:nvCxnSpPr>
          <p:cNvPr id="12" name="Straight Connector 11">
            <a:extLst>
              <a:ext uri="{FF2B5EF4-FFF2-40B4-BE49-F238E27FC236}">
                <a16:creationId xmlns:a16="http://schemas.microsoft.com/office/drawing/2014/main" id="{8069C0DA-8B14-1146-ACCC-6DF36BEAC034}"/>
              </a:ext>
            </a:extLst>
          </p:cNvPr>
          <p:cNvCxnSpPr>
            <a:cxnSpLocks/>
            <a:stCxn id="7" idx="6"/>
            <a:endCxn id="5" idx="2"/>
          </p:cNvCxnSpPr>
          <p:nvPr/>
        </p:nvCxnSpPr>
        <p:spPr bwMode="auto">
          <a:xfrm>
            <a:off x="3202076" y="3300228"/>
            <a:ext cx="1369403" cy="84363"/>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3" name="Straight Connector 12">
            <a:extLst>
              <a:ext uri="{FF2B5EF4-FFF2-40B4-BE49-F238E27FC236}">
                <a16:creationId xmlns:a16="http://schemas.microsoft.com/office/drawing/2014/main" id="{33AE3B95-E067-0C4D-A692-6B11B1661DCD}"/>
              </a:ext>
            </a:extLst>
          </p:cNvPr>
          <p:cNvCxnSpPr>
            <a:cxnSpLocks/>
            <a:stCxn id="5" idx="5"/>
            <a:endCxn id="6" idx="1"/>
          </p:cNvCxnSpPr>
          <p:nvPr/>
        </p:nvCxnSpPr>
        <p:spPr bwMode="auto">
          <a:xfrm>
            <a:off x="5063180" y="3588260"/>
            <a:ext cx="456758" cy="600931"/>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4" name="Straight Connector 13">
            <a:extLst>
              <a:ext uri="{FF2B5EF4-FFF2-40B4-BE49-F238E27FC236}">
                <a16:creationId xmlns:a16="http://schemas.microsoft.com/office/drawing/2014/main" id="{88081C2F-7EF6-5F4D-8A7B-D07A6B8CFF8A}"/>
              </a:ext>
            </a:extLst>
          </p:cNvPr>
          <p:cNvCxnSpPr>
            <a:stCxn id="6" idx="7"/>
            <a:endCxn id="10" idx="3"/>
          </p:cNvCxnSpPr>
          <p:nvPr/>
        </p:nvCxnSpPr>
        <p:spPr bwMode="auto">
          <a:xfrm flipV="1">
            <a:off x="5927276" y="3444401"/>
            <a:ext cx="1104830" cy="74479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5" name="Straight Connector 14">
            <a:extLst>
              <a:ext uri="{FF2B5EF4-FFF2-40B4-BE49-F238E27FC236}">
                <a16:creationId xmlns:a16="http://schemas.microsoft.com/office/drawing/2014/main" id="{43AAD83C-80CE-8A43-8533-73F41C17ACBA}"/>
              </a:ext>
            </a:extLst>
          </p:cNvPr>
          <p:cNvCxnSpPr>
            <a:stCxn id="5" idx="6"/>
            <a:endCxn id="10" idx="2"/>
          </p:cNvCxnSpPr>
          <p:nvPr/>
        </p:nvCxnSpPr>
        <p:spPr bwMode="auto">
          <a:xfrm flipV="1">
            <a:off x="5147543" y="3240732"/>
            <a:ext cx="1800200" cy="143859"/>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6" name="Straight Connector 15">
            <a:extLst>
              <a:ext uri="{FF2B5EF4-FFF2-40B4-BE49-F238E27FC236}">
                <a16:creationId xmlns:a16="http://schemas.microsoft.com/office/drawing/2014/main" id="{EF1559EE-70F4-9F4B-898F-32825C204948}"/>
              </a:ext>
            </a:extLst>
          </p:cNvPr>
          <p:cNvCxnSpPr>
            <a:stCxn id="8" idx="6"/>
            <a:endCxn id="6" idx="3"/>
          </p:cNvCxnSpPr>
          <p:nvPr/>
        </p:nvCxnSpPr>
        <p:spPr bwMode="auto">
          <a:xfrm flipV="1">
            <a:off x="4139431" y="4596529"/>
            <a:ext cx="1380507" cy="554032"/>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7" name="Straight Connector 16">
            <a:extLst>
              <a:ext uri="{FF2B5EF4-FFF2-40B4-BE49-F238E27FC236}">
                <a16:creationId xmlns:a16="http://schemas.microsoft.com/office/drawing/2014/main" id="{E7953BC1-33AA-3B46-81D5-BA4797F5DB9C}"/>
              </a:ext>
            </a:extLst>
          </p:cNvPr>
          <p:cNvCxnSpPr>
            <a:stCxn id="6" idx="5"/>
            <a:endCxn id="9" idx="1"/>
          </p:cNvCxnSpPr>
          <p:nvPr/>
        </p:nvCxnSpPr>
        <p:spPr bwMode="auto">
          <a:xfrm>
            <a:off x="5927276" y="4596529"/>
            <a:ext cx="1104830" cy="366327"/>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8" name="Straight Connector 17">
            <a:extLst>
              <a:ext uri="{FF2B5EF4-FFF2-40B4-BE49-F238E27FC236}">
                <a16:creationId xmlns:a16="http://schemas.microsoft.com/office/drawing/2014/main" id="{E7534973-3356-DC4F-9913-B99B962A7726}"/>
              </a:ext>
            </a:extLst>
          </p:cNvPr>
          <p:cNvCxnSpPr>
            <a:stCxn id="9" idx="7"/>
            <a:endCxn id="11" idx="3"/>
          </p:cNvCxnSpPr>
          <p:nvPr/>
        </p:nvCxnSpPr>
        <p:spPr bwMode="auto">
          <a:xfrm flipV="1">
            <a:off x="7439444" y="4028337"/>
            <a:ext cx="1450460" cy="934519"/>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9" name="Straight Connector 18">
            <a:extLst>
              <a:ext uri="{FF2B5EF4-FFF2-40B4-BE49-F238E27FC236}">
                <a16:creationId xmlns:a16="http://schemas.microsoft.com/office/drawing/2014/main" id="{AE8AE7BC-A985-2845-A2C3-AD49E8895A58}"/>
              </a:ext>
            </a:extLst>
          </p:cNvPr>
          <p:cNvCxnSpPr>
            <a:endCxn id="11" idx="2"/>
          </p:cNvCxnSpPr>
          <p:nvPr/>
        </p:nvCxnSpPr>
        <p:spPr bwMode="auto">
          <a:xfrm>
            <a:off x="7523807" y="3240732"/>
            <a:ext cx="1281734" cy="583936"/>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20" name="TextBox 19">
            <a:extLst>
              <a:ext uri="{FF2B5EF4-FFF2-40B4-BE49-F238E27FC236}">
                <a16:creationId xmlns:a16="http://schemas.microsoft.com/office/drawing/2014/main" id="{8F3E4C02-39FD-2E4C-B958-DDD05D2E11A1}"/>
              </a:ext>
            </a:extLst>
          </p:cNvPr>
          <p:cNvSpPr txBox="1"/>
          <p:nvPr/>
        </p:nvSpPr>
        <p:spPr>
          <a:xfrm>
            <a:off x="8680989" y="4596529"/>
            <a:ext cx="1739579" cy="461665"/>
          </a:xfrm>
          <a:prstGeom prst="rect">
            <a:avLst/>
          </a:prstGeom>
          <a:noFill/>
        </p:spPr>
        <p:txBody>
          <a:bodyPr wrap="none" rtlCol="0">
            <a:spAutoFit/>
          </a:bodyPr>
          <a:lstStyle/>
          <a:p>
            <a:r>
              <a:rPr lang="en-US" sz="2400" dirty="0">
                <a:latin typeface="Calibri" panose="020F0502020204030204" pitchFamily="34" charset="0"/>
                <a:cs typeface="Calibri" panose="020F0502020204030204" pitchFamily="34" charset="0"/>
              </a:rPr>
              <a:t>Labels +, -, u</a:t>
            </a:r>
          </a:p>
        </p:txBody>
      </p:sp>
      <p:sp>
        <p:nvSpPr>
          <p:cNvPr id="21" name="TextBox 20">
            <a:extLst>
              <a:ext uri="{FF2B5EF4-FFF2-40B4-BE49-F238E27FC236}">
                <a16:creationId xmlns:a16="http://schemas.microsoft.com/office/drawing/2014/main" id="{BC4EC578-03BA-8949-BE1D-32D55418C94F}"/>
              </a:ext>
            </a:extLst>
          </p:cNvPr>
          <p:cNvSpPr txBox="1"/>
          <p:nvPr/>
        </p:nvSpPr>
        <p:spPr>
          <a:xfrm>
            <a:off x="2504316" y="2587196"/>
            <a:ext cx="819455" cy="323165"/>
          </a:xfrm>
          <a:prstGeom prst="rect">
            <a:avLst/>
          </a:prstGeom>
          <a:noFill/>
        </p:spPr>
        <p:txBody>
          <a:bodyPr wrap="none" rtlCol="0">
            <a:spAutoFit/>
          </a:bodyPr>
          <a:lstStyle/>
          <a:p>
            <a:r>
              <a:rPr lang="en-US" dirty="0">
                <a:latin typeface="Calibri" panose="020F0502020204030204" pitchFamily="34" charset="0"/>
                <a:cs typeface="Calibri" panose="020F0502020204030204" pitchFamily="34" charset="0"/>
              </a:rPr>
              <a:t>(1, 0 , 0)</a:t>
            </a:r>
          </a:p>
        </p:txBody>
      </p:sp>
      <p:sp>
        <p:nvSpPr>
          <p:cNvPr id="22" name="TextBox 21">
            <a:extLst>
              <a:ext uri="{FF2B5EF4-FFF2-40B4-BE49-F238E27FC236}">
                <a16:creationId xmlns:a16="http://schemas.microsoft.com/office/drawing/2014/main" id="{4E13A787-3CC6-404F-84FF-6DA4F819C3C9}"/>
              </a:ext>
            </a:extLst>
          </p:cNvPr>
          <p:cNvSpPr txBox="1"/>
          <p:nvPr/>
        </p:nvSpPr>
        <p:spPr>
          <a:xfrm>
            <a:off x="6826047" y="5463439"/>
            <a:ext cx="819455" cy="323165"/>
          </a:xfrm>
          <a:prstGeom prst="rect">
            <a:avLst/>
          </a:prstGeom>
          <a:noFill/>
        </p:spPr>
        <p:txBody>
          <a:bodyPr wrap="none" rtlCol="0">
            <a:spAutoFit/>
          </a:bodyPr>
          <a:lstStyle/>
          <a:p>
            <a:r>
              <a:rPr lang="en-US" dirty="0">
                <a:latin typeface="Calibri" panose="020F0502020204030204" pitchFamily="34" charset="0"/>
                <a:cs typeface="Calibri" panose="020F0502020204030204" pitchFamily="34" charset="0"/>
              </a:rPr>
              <a:t>(1, 0 , 0)</a:t>
            </a:r>
          </a:p>
        </p:txBody>
      </p:sp>
      <p:sp>
        <p:nvSpPr>
          <p:cNvPr id="23" name="TextBox 22">
            <a:extLst>
              <a:ext uri="{FF2B5EF4-FFF2-40B4-BE49-F238E27FC236}">
                <a16:creationId xmlns:a16="http://schemas.microsoft.com/office/drawing/2014/main" id="{D0A02282-2342-DD4C-866C-7F95B66D2D17}"/>
              </a:ext>
            </a:extLst>
          </p:cNvPr>
          <p:cNvSpPr txBox="1"/>
          <p:nvPr/>
        </p:nvSpPr>
        <p:spPr>
          <a:xfrm>
            <a:off x="8719725" y="3151078"/>
            <a:ext cx="819455" cy="323165"/>
          </a:xfrm>
          <a:prstGeom prst="rect">
            <a:avLst/>
          </a:prstGeom>
          <a:noFill/>
        </p:spPr>
        <p:txBody>
          <a:bodyPr wrap="none" rtlCol="0">
            <a:spAutoFit/>
          </a:bodyPr>
          <a:lstStyle/>
          <a:p>
            <a:r>
              <a:rPr lang="en-US" dirty="0">
                <a:latin typeface="Calibri" panose="020F0502020204030204" pitchFamily="34" charset="0"/>
                <a:cs typeface="Calibri" panose="020F0502020204030204" pitchFamily="34" charset="0"/>
              </a:rPr>
              <a:t>(1, 0 , 0)</a:t>
            </a:r>
          </a:p>
        </p:txBody>
      </p:sp>
      <p:sp>
        <p:nvSpPr>
          <p:cNvPr id="24" name="TextBox 23">
            <a:extLst>
              <a:ext uri="{FF2B5EF4-FFF2-40B4-BE49-F238E27FC236}">
                <a16:creationId xmlns:a16="http://schemas.microsoft.com/office/drawing/2014/main" id="{14EA63FC-ADCF-A441-9E60-E884BC755A75}"/>
              </a:ext>
            </a:extLst>
          </p:cNvPr>
          <p:cNvSpPr txBox="1"/>
          <p:nvPr/>
        </p:nvSpPr>
        <p:spPr>
          <a:xfrm>
            <a:off x="4450568" y="2748778"/>
            <a:ext cx="819455" cy="323165"/>
          </a:xfrm>
          <a:prstGeom prst="rect">
            <a:avLst/>
          </a:prstGeom>
          <a:noFill/>
        </p:spPr>
        <p:txBody>
          <a:bodyPr wrap="none" rtlCol="0">
            <a:spAutoFit/>
          </a:bodyPr>
          <a:lstStyle/>
          <a:p>
            <a:r>
              <a:rPr lang="en-US" dirty="0">
                <a:latin typeface="Calibri" panose="020F0502020204030204" pitchFamily="34" charset="0"/>
                <a:cs typeface="Calibri" panose="020F0502020204030204" pitchFamily="34" charset="0"/>
              </a:rPr>
              <a:t>(0, 1 , 0)</a:t>
            </a:r>
          </a:p>
        </p:txBody>
      </p:sp>
      <p:sp>
        <p:nvSpPr>
          <p:cNvPr id="25" name="TextBox 24">
            <a:extLst>
              <a:ext uri="{FF2B5EF4-FFF2-40B4-BE49-F238E27FC236}">
                <a16:creationId xmlns:a16="http://schemas.microsoft.com/office/drawing/2014/main" id="{67839AEB-7538-1D47-A699-335AC18FE417}"/>
              </a:ext>
            </a:extLst>
          </p:cNvPr>
          <p:cNvSpPr txBox="1"/>
          <p:nvPr/>
        </p:nvSpPr>
        <p:spPr>
          <a:xfrm>
            <a:off x="3441671" y="5482178"/>
            <a:ext cx="819455" cy="323165"/>
          </a:xfrm>
          <a:prstGeom prst="rect">
            <a:avLst/>
          </a:prstGeom>
          <a:noFill/>
        </p:spPr>
        <p:txBody>
          <a:bodyPr wrap="none" rtlCol="0">
            <a:spAutoFit/>
          </a:bodyPr>
          <a:lstStyle/>
          <a:p>
            <a:r>
              <a:rPr lang="en-US" dirty="0">
                <a:latin typeface="Calibri" panose="020F0502020204030204" pitchFamily="34" charset="0"/>
                <a:cs typeface="Calibri" panose="020F0502020204030204" pitchFamily="34" charset="0"/>
              </a:rPr>
              <a:t>(0, 1 , 0)</a:t>
            </a:r>
          </a:p>
        </p:txBody>
      </p:sp>
      <p:sp>
        <p:nvSpPr>
          <p:cNvPr id="26" name="TextBox 25">
            <a:extLst>
              <a:ext uri="{FF2B5EF4-FFF2-40B4-BE49-F238E27FC236}">
                <a16:creationId xmlns:a16="http://schemas.microsoft.com/office/drawing/2014/main" id="{6584A0B5-AB28-634C-BEA7-6D2587BFCD0B}"/>
              </a:ext>
            </a:extLst>
          </p:cNvPr>
          <p:cNvSpPr txBox="1"/>
          <p:nvPr/>
        </p:nvSpPr>
        <p:spPr>
          <a:xfrm>
            <a:off x="6826046" y="2632466"/>
            <a:ext cx="819455" cy="323165"/>
          </a:xfrm>
          <a:prstGeom prst="rect">
            <a:avLst/>
          </a:prstGeom>
          <a:noFill/>
        </p:spPr>
        <p:txBody>
          <a:bodyPr wrap="none" rtlCol="0">
            <a:spAutoFit/>
          </a:bodyPr>
          <a:lstStyle/>
          <a:p>
            <a:r>
              <a:rPr lang="en-US" dirty="0">
                <a:latin typeface="Calibri" panose="020F0502020204030204" pitchFamily="34" charset="0"/>
                <a:cs typeface="Calibri" panose="020F0502020204030204" pitchFamily="34" charset="0"/>
              </a:rPr>
              <a:t>(0, 1 , 0)</a:t>
            </a:r>
          </a:p>
        </p:txBody>
      </p:sp>
      <p:sp>
        <p:nvSpPr>
          <p:cNvPr id="27" name="TextBox 26">
            <a:extLst>
              <a:ext uri="{FF2B5EF4-FFF2-40B4-BE49-F238E27FC236}">
                <a16:creationId xmlns:a16="http://schemas.microsoft.com/office/drawing/2014/main" id="{15295A3C-FAB1-F34E-B7B5-2965B02CAD49}"/>
              </a:ext>
            </a:extLst>
          </p:cNvPr>
          <p:cNvSpPr txBox="1"/>
          <p:nvPr/>
        </p:nvSpPr>
        <p:spPr>
          <a:xfrm>
            <a:off x="5402616" y="4724285"/>
            <a:ext cx="776174" cy="323165"/>
          </a:xfrm>
          <a:prstGeom prst="rect">
            <a:avLst/>
          </a:prstGeom>
          <a:noFill/>
        </p:spPr>
        <p:txBody>
          <a:bodyPr wrap="none" rtlCol="0">
            <a:spAutoFit/>
          </a:bodyPr>
          <a:lstStyle/>
          <a:p>
            <a:r>
              <a:rPr lang="en-US" dirty="0">
                <a:latin typeface="Calibri" panose="020F0502020204030204" pitchFamily="34" charset="0"/>
                <a:cs typeface="Calibri" panose="020F0502020204030204" pitchFamily="34" charset="0"/>
              </a:rPr>
              <a:t>(0, 0, 1)</a:t>
            </a:r>
          </a:p>
        </p:txBody>
      </p:sp>
      <p:sp>
        <p:nvSpPr>
          <p:cNvPr id="28" name="TextBox 27">
            <a:extLst>
              <a:ext uri="{FF2B5EF4-FFF2-40B4-BE49-F238E27FC236}">
                <a16:creationId xmlns:a16="http://schemas.microsoft.com/office/drawing/2014/main" id="{569CEA70-92C6-2040-80E8-F24D6913A3E0}"/>
              </a:ext>
            </a:extLst>
          </p:cNvPr>
          <p:cNvSpPr txBox="1"/>
          <p:nvPr/>
        </p:nvSpPr>
        <p:spPr>
          <a:xfrm>
            <a:off x="1887465" y="6698539"/>
            <a:ext cx="8248348" cy="461665"/>
          </a:xfrm>
          <a:prstGeom prst="rect">
            <a:avLst/>
          </a:prstGeom>
          <a:noFill/>
        </p:spPr>
        <p:txBody>
          <a:bodyPr wrap="none" rtlCol="0">
            <a:spAutoFit/>
          </a:bodyPr>
          <a:lstStyle/>
          <a:p>
            <a:r>
              <a:rPr lang="en-US" sz="2400" dirty="0" err="1">
                <a:latin typeface="Calibri" panose="020F0502020204030204" pitchFamily="34" charset="0"/>
                <a:cs typeface="Calibri" panose="020F0502020204030204" pitchFamily="34" charset="0"/>
              </a:rPr>
              <a:t>l</a:t>
            </a:r>
            <a:r>
              <a:rPr lang="en-US" sz="2400" baseline="-25000" dirty="0" err="1">
                <a:latin typeface="Calibri" panose="020F0502020204030204" pitchFamily="34" charset="0"/>
                <a:cs typeface="Calibri" panose="020F0502020204030204" pitchFamily="34" charset="0"/>
              </a:rPr>
              <a:t>inferred</a:t>
            </a:r>
            <a:r>
              <a:rPr lang="en-US" sz="2400" dirty="0">
                <a:latin typeface="Calibri" panose="020F0502020204030204" pitchFamily="34" charset="0"/>
                <a:cs typeface="Calibri" panose="020F0502020204030204" pitchFamily="34" charset="0"/>
              </a:rPr>
              <a:t>=1/4 ((0, 1 , 0) + (0, 1 , 0) + (0, 1 , 0) + (1, 0 , 0)) = (1/4, ¾, 0)</a:t>
            </a:r>
          </a:p>
        </p:txBody>
      </p:sp>
      <p:cxnSp>
        <p:nvCxnSpPr>
          <p:cNvPr id="30" name="Straight Arrow Connector 29">
            <a:extLst>
              <a:ext uri="{FF2B5EF4-FFF2-40B4-BE49-F238E27FC236}">
                <a16:creationId xmlns:a16="http://schemas.microsoft.com/office/drawing/2014/main" id="{C47643F0-4FEE-FF48-930C-F571ECDD713E}"/>
              </a:ext>
            </a:extLst>
          </p:cNvPr>
          <p:cNvCxnSpPr>
            <a:stCxn id="27" idx="2"/>
          </p:cNvCxnSpPr>
          <p:nvPr/>
        </p:nvCxnSpPr>
        <p:spPr bwMode="auto">
          <a:xfrm flipH="1">
            <a:off x="2699271" y="5047450"/>
            <a:ext cx="3091432" cy="1525381"/>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Tree>
    <p:extLst>
      <p:ext uri="{BB962C8B-B14F-4D97-AF65-F5344CB8AC3E}">
        <p14:creationId xmlns:p14="http://schemas.microsoft.com/office/powerpoint/2010/main" val="304507786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0226E9-34CF-7B48-85C4-D48487B117E0}"/>
              </a:ext>
            </a:extLst>
          </p:cNvPr>
          <p:cNvSpPr>
            <a:spLocks noGrp="1"/>
          </p:cNvSpPr>
          <p:nvPr>
            <p:ph type="title"/>
          </p:nvPr>
        </p:nvSpPr>
        <p:spPr/>
        <p:txBody>
          <a:bodyPr/>
          <a:lstStyle/>
          <a:p>
            <a:r>
              <a:rPr lang="en-US" dirty="0"/>
              <a:t>Injecting Pre-existing Knowledge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0CE96F5-EB69-9644-BCB4-655BDB63F39B}"/>
                  </a:ext>
                </a:extLst>
              </p:cNvPr>
              <p:cNvSpPr>
                <a:spLocks noGrp="1"/>
              </p:cNvSpPr>
              <p:nvPr>
                <p:ph idx="1"/>
              </p:nvPr>
            </p:nvSpPr>
            <p:spPr/>
            <p:txBody>
              <a:bodyPr/>
              <a:lstStyle/>
              <a:p>
                <a:r>
                  <a:rPr lang="en-US"/>
                  <a:t>Initial knowledge on labels</a:t>
                </a:r>
              </a:p>
              <a:p>
                <a:endParaRPr lang="en-US"/>
              </a:p>
              <a:p>
                <a:r>
                  <a:rPr lang="en-US"/>
                  <a:t>Known labels</a:t>
                </a:r>
              </a:p>
              <a:p>
                <a:pPr lvl="1"/>
                <a14:m>
                  <m:oMath xmlns:m="http://schemas.openxmlformats.org/officeDocument/2006/math">
                    <m:sSub>
                      <m:sSubPr>
                        <m:ctrlPr>
                          <a:rPr lang="en-US" sz="2800" i="1">
                            <a:latin typeface="Cambria Math" panose="02040503050406030204" pitchFamily="18" charset="0"/>
                          </a:rPr>
                        </m:ctrlPr>
                      </m:sSubPr>
                      <m:e>
                        <m:r>
                          <a:rPr lang="fr-CH" sz="2800" b="1" i="1">
                            <a:latin typeface="Cambria Math" panose="02040503050406030204" pitchFamily="18" charset="0"/>
                          </a:rPr>
                          <m:t>𝒍</m:t>
                        </m:r>
                      </m:e>
                      <m:sub>
                        <m:r>
                          <a:rPr lang="fr-CH" sz="2800" i="1">
                            <a:latin typeface="Cambria Math" panose="02040503050406030204" pitchFamily="18" charset="0"/>
                          </a:rPr>
                          <m:t>𝑎𝑝𝑟𝑖𝑜𝑟𝑖</m:t>
                        </m:r>
                      </m:sub>
                    </m:sSub>
                    <m:d>
                      <m:dPr>
                        <m:ctrlPr>
                          <a:rPr lang="fr-CH" sz="2800" i="1">
                            <a:latin typeface="Cambria Math" panose="02040503050406030204" pitchFamily="18" charset="0"/>
                          </a:rPr>
                        </m:ctrlPr>
                      </m:dPr>
                      <m:e>
                        <m:r>
                          <a:rPr lang="fr-CH" sz="2800" i="1">
                            <a:latin typeface="Cambria Math" panose="02040503050406030204" pitchFamily="18" charset="0"/>
                          </a:rPr>
                          <m:t>𝑣</m:t>
                        </m:r>
                      </m:e>
                    </m:d>
                  </m:oMath>
                </a14:m>
                <a:r>
                  <a:rPr lang="en-US" sz="2800"/>
                  <a:t> is a vector of size </a:t>
                </a:r>
                <a14:m>
                  <m:oMath xmlns:m="http://schemas.openxmlformats.org/officeDocument/2006/math">
                    <m:r>
                      <a:rPr lang="fr-CH" sz="2800" i="1">
                        <a:latin typeface="Cambria Math" panose="02040503050406030204" pitchFamily="18" charset="0"/>
                      </a:rPr>
                      <m:t>𝑛</m:t>
                    </m:r>
                    <m:r>
                      <a:rPr lang="fr-CH" sz="2800" i="1">
                        <a:latin typeface="Cambria Math" panose="02040503050406030204" pitchFamily="18" charset="0"/>
                      </a:rPr>
                      <m:t>+1</m:t>
                    </m:r>
                  </m:oMath>
                </a14:m>
                <a:endParaRPr lang="fr-CH" sz="2800"/>
              </a:p>
              <a:p>
                <a:pPr lvl="1"/>
                <a:r>
                  <a:rPr lang="en-US" sz="2800"/>
                  <a:t>assigns weight </a:t>
                </a:r>
                <a14:m>
                  <m:oMath xmlns:m="http://schemas.openxmlformats.org/officeDocument/2006/math">
                    <m:r>
                      <a:rPr lang="fr-CH" sz="2800" i="1">
                        <a:latin typeface="Cambria Math" panose="02040503050406030204" pitchFamily="18" charset="0"/>
                      </a:rPr>
                      <m:t>1</m:t>
                    </m:r>
                  </m:oMath>
                </a14:m>
                <a:r>
                  <a:rPr lang="en-US" sz="2800"/>
                  <a:t> for label if known for </a:t>
                </a:r>
                <a14:m>
                  <m:oMath xmlns:m="http://schemas.openxmlformats.org/officeDocument/2006/math">
                    <m:r>
                      <a:rPr lang="fr-CH" sz="2800" i="1">
                        <a:latin typeface="Cambria Math" panose="02040503050406030204" pitchFamily="18" charset="0"/>
                      </a:rPr>
                      <m:t>𝑣</m:t>
                    </m:r>
                    <m:r>
                      <a:rPr lang="fr-CH" sz="2800" i="1">
                        <a:latin typeface="Cambria Math" panose="02040503050406030204" pitchFamily="18" charset="0"/>
                        <a:ea typeface="Cambria Math" panose="02040503050406030204" pitchFamily="18" charset="0"/>
                      </a:rPr>
                      <m:t>∈</m:t>
                    </m:r>
                    <m:r>
                      <a:rPr lang="fr-CH" sz="2800" i="1">
                        <a:latin typeface="Cambria Math" panose="02040503050406030204" pitchFamily="18" charset="0"/>
                        <a:ea typeface="Cambria Math" panose="02040503050406030204" pitchFamily="18" charset="0"/>
                      </a:rPr>
                      <m:t>𝑉</m:t>
                    </m:r>
                  </m:oMath>
                </a14:m>
                <a:r>
                  <a:rPr lang="en-US" sz="2800"/>
                  <a:t> </a:t>
                </a:r>
              </a:p>
              <a:p>
                <a:endParaRPr lang="en-US" sz="3200"/>
              </a:p>
              <a:p>
                <a:r>
                  <a:rPr lang="en-US" sz="3200"/>
                  <a:t>Unknown labels</a:t>
                </a:r>
              </a:p>
              <a:p>
                <a:pPr lvl="1"/>
                <a14:m>
                  <m:oMath xmlns:m="http://schemas.openxmlformats.org/officeDocument/2006/math">
                    <m:sSub>
                      <m:sSubPr>
                        <m:ctrlPr>
                          <a:rPr lang="en-US" sz="2800" i="1">
                            <a:latin typeface="Cambria Math" panose="02040503050406030204" pitchFamily="18" charset="0"/>
                          </a:rPr>
                        </m:ctrlPr>
                      </m:sSubPr>
                      <m:e>
                        <m:r>
                          <a:rPr lang="fr-CH" sz="2800" b="1" i="1">
                            <a:latin typeface="Cambria Math" panose="02040503050406030204" pitchFamily="18" charset="0"/>
                          </a:rPr>
                          <m:t>𝒍</m:t>
                        </m:r>
                      </m:e>
                      <m:sub>
                        <m:r>
                          <a:rPr lang="fr-CH" sz="2800" i="1">
                            <a:latin typeface="Cambria Math" panose="02040503050406030204" pitchFamily="18" charset="0"/>
                          </a:rPr>
                          <m:t>𝑢𝑛𝑘𝑛𝑜𝑤𝑛</m:t>
                        </m:r>
                      </m:sub>
                    </m:sSub>
                  </m:oMath>
                </a14:m>
                <a:r>
                  <a:rPr lang="en-US" sz="2800"/>
                  <a:t> is a vector of size </a:t>
                </a:r>
                <a14:m>
                  <m:oMath xmlns:m="http://schemas.openxmlformats.org/officeDocument/2006/math">
                    <m:r>
                      <a:rPr lang="fr-CH" sz="2800" i="1">
                        <a:latin typeface="Cambria Math" panose="02040503050406030204" pitchFamily="18" charset="0"/>
                      </a:rPr>
                      <m:t>𝑛</m:t>
                    </m:r>
                    <m:r>
                      <a:rPr lang="fr-CH" sz="2800" i="1">
                        <a:latin typeface="Cambria Math" panose="02040503050406030204" pitchFamily="18" charset="0"/>
                      </a:rPr>
                      <m:t>+1</m:t>
                    </m:r>
                  </m:oMath>
                </a14:m>
                <a:endParaRPr lang="fr-CH" sz="2800"/>
              </a:p>
              <a:p>
                <a:pPr lvl="1"/>
                <a:r>
                  <a:rPr lang="en-US" sz="2800"/>
                  <a:t>assigns weight 1 for label </a:t>
                </a:r>
                <a14:m>
                  <m:oMath xmlns:m="http://schemas.openxmlformats.org/officeDocument/2006/math">
                    <m:r>
                      <a:rPr lang="fr-CH" sz="2800" i="1">
                        <a:latin typeface="Cambria Math" panose="02040503050406030204" pitchFamily="18" charset="0"/>
                        <a:ea typeface="Cambria Math" panose="02040503050406030204" pitchFamily="18" charset="0"/>
                      </a:rPr>
                      <m:t>𝑢𝑛𝑘𝑛𝑜𝑤𝑛</m:t>
                    </m:r>
                  </m:oMath>
                </a14:m>
                <a:endParaRPr lang="en-US" sz="2800"/>
              </a:p>
              <a:p>
                <a:endParaRPr lang="en-US"/>
              </a:p>
            </p:txBody>
          </p:sp>
        </mc:Choice>
        <mc:Fallback xmlns="">
          <p:sp>
            <p:nvSpPr>
              <p:cNvPr id="3" name="Content Placeholder 2">
                <a:extLst>
                  <a:ext uri="{FF2B5EF4-FFF2-40B4-BE49-F238E27FC236}">
                    <a16:creationId xmlns:a16="http://schemas.microsoft.com/office/drawing/2014/main" id="{E0CE96F5-EB69-9644-BCB4-655BDB63F39B}"/>
                  </a:ext>
                </a:extLst>
              </p:cNvPr>
              <p:cNvSpPr>
                <a:spLocks noGrp="1" noRot="1" noChangeAspect="1" noMove="1" noResize="1" noEditPoints="1" noAdjustHandles="1" noChangeArrowheads="1" noChangeShapeType="1" noTextEdit="1"/>
              </p:cNvSpPr>
              <p:nvPr>
                <p:ph idx="1"/>
              </p:nvPr>
            </p:nvSpPr>
            <p:spPr>
              <a:blipFill>
                <a:blip r:embed="rId3"/>
                <a:stretch>
                  <a:fillRect l="-1293" t="-1310"/>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24C7E016-C31F-BE4B-BCDF-CBB1F36F152B}"/>
              </a:ext>
            </a:extLst>
          </p:cNvPr>
          <p:cNvSpPr>
            <a:spLocks noGrp="1"/>
          </p:cNvSpPr>
          <p:nvPr>
            <p:ph type="ftr" sz="quarter" idx="10"/>
          </p:nvPr>
        </p:nvSpPr>
        <p:spPr/>
        <p:txBody>
          <a:bodyPr/>
          <a:lstStyle/>
          <a:p>
            <a:r>
              <a:rPr lang="fr-CH"/>
              <a:t>©2022, Karl Aberer, EPFL-IC, Laboratoire de systèmes d'informations répartis </a:t>
            </a:r>
            <a:endParaRPr lang="en-GB" dirty="0"/>
          </a:p>
        </p:txBody>
      </p:sp>
    </p:spTree>
    <p:extLst>
      <p:ext uri="{BB962C8B-B14F-4D97-AF65-F5344CB8AC3E}">
        <p14:creationId xmlns:p14="http://schemas.microsoft.com/office/powerpoint/2010/main" val="8005657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234211-CA74-9544-A4C6-D4DA275A13F4}"/>
              </a:ext>
            </a:extLst>
          </p:cNvPr>
          <p:cNvSpPr>
            <a:spLocks noGrp="1"/>
          </p:cNvSpPr>
          <p:nvPr>
            <p:ph type="title"/>
          </p:nvPr>
        </p:nvSpPr>
        <p:spPr/>
        <p:txBody>
          <a:bodyPr/>
          <a:lstStyle/>
          <a:p>
            <a:r>
              <a:rPr lang="en-US"/>
              <a:t>Label Propagation Algorithm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5C0B111-BE2C-9D40-B3E1-6C49E7530BDA}"/>
                  </a:ext>
                </a:extLst>
              </p:cNvPr>
              <p:cNvSpPr>
                <a:spLocks noGrp="1"/>
              </p:cNvSpPr>
              <p:nvPr>
                <p:ph idx="1"/>
              </p:nvPr>
            </p:nvSpPr>
            <p:spPr>
              <a:xfrm>
                <a:off x="233048" y="1549485"/>
                <a:ext cx="11646215" cy="5809192"/>
              </a:xfrm>
            </p:spPr>
            <p:txBody>
              <a:bodyPr/>
              <a:lstStyle/>
              <a:p>
                <a:endParaRPr lang="en-US" sz="2800" dirty="0"/>
              </a:p>
              <a:p>
                <a14:m>
                  <m:oMath xmlns:m="http://schemas.openxmlformats.org/officeDocument/2006/math">
                    <m:sSub>
                      <m:sSubPr>
                        <m:ctrlPr>
                          <a:rPr lang="en-US" sz="2800" i="1">
                            <a:latin typeface="Cambria Math" panose="02040503050406030204" pitchFamily="18" charset="0"/>
                          </a:rPr>
                        </m:ctrlPr>
                      </m:sSubPr>
                      <m:e>
                        <m:r>
                          <a:rPr lang="fr-CH" sz="2800" b="1" i="1">
                            <a:latin typeface="Cambria Math" panose="02040503050406030204" pitchFamily="18" charset="0"/>
                          </a:rPr>
                          <m:t>𝒍</m:t>
                        </m:r>
                      </m:e>
                      <m:sub>
                        <m:r>
                          <a:rPr lang="fr-CH" sz="2800" i="1">
                            <a:latin typeface="Cambria Math" panose="02040503050406030204" pitchFamily="18" charset="0"/>
                          </a:rPr>
                          <m:t>𝑖𝑛𝑓𝑒𝑟𝑟𝑒𝑑</m:t>
                        </m:r>
                      </m:sub>
                    </m:sSub>
                    <m:d>
                      <m:dPr>
                        <m:ctrlPr>
                          <a:rPr lang="fr-CH" sz="2800" i="1">
                            <a:latin typeface="Cambria Math" panose="02040503050406030204" pitchFamily="18" charset="0"/>
                          </a:rPr>
                        </m:ctrlPr>
                      </m:dPr>
                      <m:e>
                        <m:r>
                          <a:rPr lang="fr-CH" sz="2800" i="1">
                            <a:latin typeface="Cambria Math" panose="02040503050406030204" pitchFamily="18" charset="0"/>
                          </a:rPr>
                          <m:t>𝑣</m:t>
                        </m:r>
                      </m:e>
                    </m:d>
                    <m:r>
                      <a:rPr lang="fr-CH" sz="2800" b="0" i="1" smtClean="0">
                        <a:latin typeface="Cambria Math" panose="02040503050406030204" pitchFamily="18" charset="0"/>
                      </a:rPr>
                      <m:t>:</m:t>
                    </m:r>
                    <m:r>
                      <a:rPr lang="fr-CH" sz="2800" b="0" i="1">
                        <a:latin typeface="Cambria Math" panose="02040503050406030204" pitchFamily="18" charset="0"/>
                      </a:rPr>
                      <m:t>=</m:t>
                    </m:r>
                    <m:sSub>
                      <m:sSubPr>
                        <m:ctrlPr>
                          <a:rPr lang="en-US" sz="2800" i="1">
                            <a:latin typeface="Cambria Math" panose="02040503050406030204" pitchFamily="18" charset="0"/>
                          </a:rPr>
                        </m:ctrlPr>
                      </m:sSubPr>
                      <m:e>
                        <m:r>
                          <a:rPr lang="fr-CH" sz="2800" b="1" i="1">
                            <a:latin typeface="Cambria Math" panose="02040503050406030204" pitchFamily="18" charset="0"/>
                          </a:rPr>
                          <m:t>𝒍</m:t>
                        </m:r>
                      </m:e>
                      <m:sub>
                        <m:r>
                          <a:rPr lang="fr-CH" sz="2800" b="0" i="1">
                            <a:latin typeface="Cambria Math" panose="02040503050406030204" pitchFamily="18" charset="0"/>
                          </a:rPr>
                          <m:t>𝑎𝑝𝑟𝑖𝑜𝑟𝑖</m:t>
                        </m:r>
                      </m:sub>
                    </m:sSub>
                    <m:d>
                      <m:dPr>
                        <m:ctrlPr>
                          <a:rPr lang="fr-CH" sz="2800" i="1">
                            <a:latin typeface="Cambria Math" panose="02040503050406030204" pitchFamily="18" charset="0"/>
                          </a:rPr>
                        </m:ctrlPr>
                      </m:dPr>
                      <m:e>
                        <m:r>
                          <a:rPr lang="fr-CH" sz="2800" i="1">
                            <a:latin typeface="Cambria Math" panose="02040503050406030204" pitchFamily="18" charset="0"/>
                          </a:rPr>
                          <m:t>𝑣</m:t>
                        </m:r>
                      </m:e>
                    </m:d>
                  </m:oMath>
                </a14:m>
                <a:r>
                  <a:rPr lang="fr-CH" sz="2800" dirty="0"/>
                  <a:t> for </a:t>
                </a:r>
                <a:r>
                  <a:rPr lang="fr-CH" sz="2800" dirty="0" err="1"/>
                  <a:t>nodes</a:t>
                </a:r>
                <a:r>
                  <a:rPr lang="fr-CH" sz="2800" dirty="0"/>
                  <a:t> </a:t>
                </a:r>
                <a:r>
                  <a:rPr lang="fr-CH" sz="2800" dirty="0" err="1"/>
                  <a:t>with</a:t>
                </a:r>
                <a:r>
                  <a:rPr lang="fr-CH" sz="2800" dirty="0"/>
                  <a:t> </a:t>
                </a:r>
                <a:r>
                  <a:rPr lang="fr-CH" sz="2800" dirty="0" err="1"/>
                  <a:t>known</a:t>
                </a:r>
                <a:r>
                  <a:rPr lang="fr-CH" sz="2800" dirty="0"/>
                  <a:t> labels, </a:t>
                </a:r>
                <a:br>
                  <a:rPr lang="fr-CH" sz="2800" dirty="0"/>
                </a:br>
                <a:r>
                  <a:rPr lang="fr-CH" sz="2800" dirty="0" err="1"/>
                  <a:t>otherwise</a:t>
                </a:r>
                <a:r>
                  <a:rPr lang="fr-CH" sz="2800" dirty="0"/>
                  <a:t> </a:t>
                </a:r>
                <a14:m>
                  <m:oMath xmlns:m="http://schemas.openxmlformats.org/officeDocument/2006/math">
                    <m:sSub>
                      <m:sSubPr>
                        <m:ctrlPr>
                          <a:rPr lang="en-US" sz="2800" i="1">
                            <a:latin typeface="Cambria Math" panose="02040503050406030204" pitchFamily="18" charset="0"/>
                          </a:rPr>
                        </m:ctrlPr>
                      </m:sSubPr>
                      <m:e>
                        <m:sSub>
                          <m:sSubPr>
                            <m:ctrlPr>
                              <a:rPr lang="en-US" sz="2800" i="1">
                                <a:latin typeface="Cambria Math" panose="02040503050406030204" pitchFamily="18" charset="0"/>
                              </a:rPr>
                            </m:ctrlPr>
                          </m:sSubPr>
                          <m:e>
                            <m:r>
                              <a:rPr lang="fr-CH" sz="2800" b="1" i="1">
                                <a:latin typeface="Cambria Math" panose="02040503050406030204" pitchFamily="18" charset="0"/>
                              </a:rPr>
                              <m:t>𝒍</m:t>
                            </m:r>
                          </m:e>
                          <m:sub>
                            <m:r>
                              <a:rPr lang="fr-CH" sz="2800" i="1">
                                <a:latin typeface="Cambria Math" panose="02040503050406030204" pitchFamily="18" charset="0"/>
                              </a:rPr>
                              <m:t>𝑖𝑛𝑓𝑒𝑟𝑟𝑒𝑑</m:t>
                            </m:r>
                          </m:sub>
                        </m:sSub>
                        <m:d>
                          <m:dPr>
                            <m:ctrlPr>
                              <a:rPr lang="fr-CH" sz="2800" i="1">
                                <a:latin typeface="Cambria Math" panose="02040503050406030204" pitchFamily="18" charset="0"/>
                              </a:rPr>
                            </m:ctrlPr>
                          </m:dPr>
                          <m:e>
                            <m:r>
                              <a:rPr lang="fr-CH" sz="2800" i="1">
                                <a:latin typeface="Cambria Math" panose="02040503050406030204" pitchFamily="18" charset="0"/>
                              </a:rPr>
                              <m:t>𝑣</m:t>
                            </m:r>
                          </m:e>
                        </m:d>
                        <m:r>
                          <a:rPr lang="fr-CH" sz="2800" i="1">
                            <a:latin typeface="Cambria Math" panose="02040503050406030204" pitchFamily="18" charset="0"/>
                          </a:rPr>
                          <m:t>:=</m:t>
                        </m:r>
                        <m:r>
                          <a:rPr lang="fr-CH" sz="2800" b="1" i="1">
                            <a:latin typeface="Cambria Math" panose="02040503050406030204" pitchFamily="18" charset="0"/>
                          </a:rPr>
                          <m:t>𝒍</m:t>
                        </m:r>
                      </m:e>
                      <m:sub>
                        <m:r>
                          <a:rPr lang="fr-CH" sz="2800" i="1">
                            <a:latin typeface="Cambria Math" panose="02040503050406030204" pitchFamily="18" charset="0"/>
                          </a:rPr>
                          <m:t>𝑢𝑛𝑘𝑛𝑜𝑤𝑛</m:t>
                        </m:r>
                      </m:sub>
                    </m:sSub>
                  </m:oMath>
                </a14:m>
                <a:r>
                  <a:rPr lang="fr-CH" sz="2800" dirty="0"/>
                  <a:t> </a:t>
                </a:r>
                <a:endParaRPr lang="en-US" sz="2800" dirty="0">
                  <a:latin typeface="Courier" pitchFamily="2" charset="0"/>
                </a:endParaRPr>
              </a:p>
              <a:p>
                <a:r>
                  <a:rPr lang="en-US" sz="2800" dirty="0">
                    <a:latin typeface="Courier" pitchFamily="2" charset="0"/>
                  </a:rPr>
                  <a:t>while not converged</a:t>
                </a:r>
              </a:p>
              <a:p>
                <a:r>
                  <a:rPr lang="en-US" sz="2800" dirty="0"/>
                  <a:t>	 </a:t>
                </a:r>
                <a14:m>
                  <m:oMath xmlns:m="http://schemas.openxmlformats.org/officeDocument/2006/math">
                    <m:sSub>
                      <m:sSubPr>
                        <m:ctrlPr>
                          <a:rPr lang="en-US" sz="2800" i="1">
                            <a:latin typeface="Cambria Math" panose="02040503050406030204" pitchFamily="18" charset="0"/>
                          </a:rPr>
                        </m:ctrlPr>
                      </m:sSubPr>
                      <m:e>
                        <m:r>
                          <a:rPr lang="fr-CH" sz="2800" b="1" i="1">
                            <a:latin typeface="Cambria Math" panose="02040503050406030204" pitchFamily="18" charset="0"/>
                          </a:rPr>
                          <m:t>𝒍</m:t>
                        </m:r>
                      </m:e>
                      <m:sub>
                        <m:r>
                          <a:rPr lang="fr-CH" sz="2800" i="1">
                            <a:latin typeface="Cambria Math" panose="02040503050406030204" pitchFamily="18" charset="0"/>
                          </a:rPr>
                          <m:t>𝑖𝑛𝑓𝑒𝑟𝑟𝑒𝑑</m:t>
                        </m:r>
                      </m:sub>
                    </m:sSub>
                    <m:d>
                      <m:dPr>
                        <m:ctrlPr>
                          <a:rPr lang="fr-CH" sz="2800" i="1">
                            <a:latin typeface="Cambria Math" panose="02040503050406030204" pitchFamily="18" charset="0"/>
                          </a:rPr>
                        </m:ctrlPr>
                      </m:dPr>
                      <m:e>
                        <m:r>
                          <a:rPr lang="fr-CH" sz="2800" i="1">
                            <a:latin typeface="Cambria Math" panose="02040503050406030204" pitchFamily="18" charset="0"/>
                          </a:rPr>
                          <m:t>𝑣</m:t>
                        </m:r>
                      </m:e>
                    </m:d>
                    <m:r>
                      <a:rPr lang="fr-CH" sz="2800" b="0" i="1" smtClean="0">
                        <a:latin typeface="Cambria Math" panose="02040503050406030204" pitchFamily="18" charset="0"/>
                      </a:rPr>
                      <m:t>:</m:t>
                    </m:r>
                    <m:r>
                      <a:rPr lang="fr-CH" sz="2800" i="1">
                        <a:latin typeface="Cambria Math" panose="02040503050406030204" pitchFamily="18" charset="0"/>
                      </a:rPr>
                      <m:t>=</m:t>
                    </m:r>
                    <m:f>
                      <m:fPr>
                        <m:ctrlPr>
                          <a:rPr lang="fr-CH" sz="2800" i="1">
                            <a:latin typeface="Cambria Math" panose="02040503050406030204" pitchFamily="18" charset="0"/>
                          </a:rPr>
                        </m:ctrlPr>
                      </m:fPr>
                      <m:num>
                        <m:r>
                          <a:rPr lang="fr-CH" sz="2800" i="1">
                            <a:latin typeface="Cambria Math" panose="02040503050406030204" pitchFamily="18" charset="0"/>
                          </a:rPr>
                          <m:t>1</m:t>
                        </m:r>
                      </m:num>
                      <m:den>
                        <m:r>
                          <m:rPr>
                            <m:sty m:val="p"/>
                          </m:rPr>
                          <a:rPr lang="fr-CH" sz="2800">
                            <a:latin typeface="Cambria Math" panose="02040503050406030204" pitchFamily="18" charset="0"/>
                          </a:rPr>
                          <m:t>deg</m:t>
                        </m:r>
                        <m:r>
                          <a:rPr lang="fr-CH" sz="2800" i="1">
                            <a:latin typeface="Cambria Math" panose="02040503050406030204" pitchFamily="18" charset="0"/>
                          </a:rPr>
                          <m:t>⁡(</m:t>
                        </m:r>
                        <m:r>
                          <a:rPr lang="fr-CH" sz="2800" i="1">
                            <a:latin typeface="Cambria Math" panose="02040503050406030204" pitchFamily="18" charset="0"/>
                          </a:rPr>
                          <m:t>𝑣</m:t>
                        </m:r>
                        <m:r>
                          <a:rPr lang="fr-CH" sz="2800" i="1">
                            <a:latin typeface="Cambria Math" panose="02040503050406030204" pitchFamily="18" charset="0"/>
                          </a:rPr>
                          <m:t>)</m:t>
                        </m:r>
                      </m:den>
                    </m:f>
                    <m:nary>
                      <m:naryPr>
                        <m:chr m:val="∑"/>
                        <m:supHide m:val="on"/>
                        <m:ctrlPr>
                          <a:rPr lang="fr-CH" sz="2800" i="1">
                            <a:latin typeface="Cambria Math" panose="02040503050406030204" pitchFamily="18" charset="0"/>
                          </a:rPr>
                        </m:ctrlPr>
                      </m:naryPr>
                      <m:sub>
                        <m:r>
                          <m:rPr>
                            <m:brk m:alnAt="7"/>
                          </m:rPr>
                          <a:rPr lang="fr-CH" sz="2800" i="1">
                            <a:latin typeface="Cambria Math" panose="02040503050406030204" pitchFamily="18" charset="0"/>
                          </a:rPr>
                          <m:t>(</m:t>
                        </m:r>
                        <m:r>
                          <a:rPr lang="fr-CH" sz="2800" i="1">
                            <a:latin typeface="Cambria Math" panose="02040503050406030204" pitchFamily="18" charset="0"/>
                          </a:rPr>
                          <m:t>𝑣</m:t>
                        </m:r>
                        <m:r>
                          <a:rPr lang="fr-CH" sz="2800" i="1">
                            <a:latin typeface="Cambria Math" panose="02040503050406030204" pitchFamily="18" charset="0"/>
                          </a:rPr>
                          <m:t>,</m:t>
                        </m:r>
                        <m:r>
                          <a:rPr lang="fr-CH" sz="2800" i="1">
                            <a:latin typeface="Cambria Math" panose="02040503050406030204" pitchFamily="18" charset="0"/>
                          </a:rPr>
                          <m:t>𝑤</m:t>
                        </m:r>
                        <m:r>
                          <a:rPr lang="fr-CH" sz="2800" i="1">
                            <a:latin typeface="Cambria Math" panose="02040503050406030204" pitchFamily="18" charset="0"/>
                          </a:rPr>
                          <m:t>)∈</m:t>
                        </m:r>
                        <m:r>
                          <a:rPr lang="fr-CH" sz="2800" i="1">
                            <a:latin typeface="Cambria Math" panose="02040503050406030204" pitchFamily="18" charset="0"/>
                            <a:ea typeface="Cambria Math" panose="02040503050406030204" pitchFamily="18" charset="0"/>
                          </a:rPr>
                          <m:t>𝐸</m:t>
                        </m:r>
                      </m:sub>
                      <m:sup/>
                      <m:e>
                        <m:sSub>
                          <m:sSubPr>
                            <m:ctrlPr>
                              <a:rPr lang="en-US" sz="2800" i="1">
                                <a:latin typeface="Cambria Math" panose="02040503050406030204" pitchFamily="18" charset="0"/>
                              </a:rPr>
                            </m:ctrlPr>
                          </m:sSubPr>
                          <m:e>
                            <m:r>
                              <a:rPr lang="fr-CH" sz="2800" b="1" i="1">
                                <a:latin typeface="Cambria Math" panose="02040503050406030204" pitchFamily="18" charset="0"/>
                              </a:rPr>
                              <m:t>𝒍</m:t>
                            </m:r>
                          </m:e>
                          <m:sub>
                            <m:r>
                              <a:rPr lang="fr-CH" sz="2800" i="1">
                                <a:latin typeface="Cambria Math" panose="02040503050406030204" pitchFamily="18" charset="0"/>
                              </a:rPr>
                              <m:t>𝑖𝑛𝑓𝑒𝑟𝑟𝑒𝑑</m:t>
                            </m:r>
                          </m:sub>
                        </m:sSub>
                        <m:d>
                          <m:dPr>
                            <m:ctrlPr>
                              <a:rPr lang="fr-CH" sz="2800" i="1">
                                <a:latin typeface="Cambria Math" panose="02040503050406030204" pitchFamily="18" charset="0"/>
                              </a:rPr>
                            </m:ctrlPr>
                          </m:dPr>
                          <m:e>
                            <m:r>
                              <a:rPr lang="fr-CH" sz="2800" i="1">
                                <a:latin typeface="Cambria Math" panose="02040503050406030204" pitchFamily="18" charset="0"/>
                              </a:rPr>
                              <m:t>𝑤</m:t>
                            </m:r>
                          </m:e>
                        </m:d>
                      </m:e>
                    </m:nary>
                    <m:r>
                      <a:rPr lang="fr-CH" sz="2800" i="1">
                        <a:latin typeface="Cambria Math" panose="02040503050406030204" pitchFamily="18" charset="0"/>
                      </a:rPr>
                      <m:t> </m:t>
                    </m:r>
                  </m:oMath>
                </a14:m>
                <a:endParaRPr lang="en-US" sz="2800" dirty="0"/>
              </a:p>
              <a:p>
                <a:r>
                  <a:rPr lang="en-US" sz="2800" dirty="0"/>
                  <a:t>	</a:t>
                </a:r>
                <a14:m>
                  <m:oMath xmlns:m="http://schemas.openxmlformats.org/officeDocument/2006/math">
                    <m:sSub>
                      <m:sSubPr>
                        <m:ctrlPr>
                          <a:rPr lang="en-US" sz="2800" i="1">
                            <a:latin typeface="Cambria Math" panose="02040503050406030204" pitchFamily="18" charset="0"/>
                          </a:rPr>
                        </m:ctrlPr>
                      </m:sSubPr>
                      <m:e>
                        <m:r>
                          <a:rPr lang="fr-CH" sz="2800" b="1" i="1">
                            <a:latin typeface="Cambria Math" panose="02040503050406030204" pitchFamily="18" charset="0"/>
                          </a:rPr>
                          <m:t>𝒍</m:t>
                        </m:r>
                      </m:e>
                      <m:sub>
                        <m:r>
                          <a:rPr lang="fr-CH" sz="2800" i="1">
                            <a:latin typeface="Cambria Math" panose="02040503050406030204" pitchFamily="18" charset="0"/>
                          </a:rPr>
                          <m:t>𝑖𝑛𝑓𝑒𝑟𝑟𝑒𝑑</m:t>
                        </m:r>
                      </m:sub>
                    </m:sSub>
                    <m:d>
                      <m:dPr>
                        <m:ctrlPr>
                          <a:rPr lang="fr-CH" sz="2800" i="1">
                            <a:latin typeface="Cambria Math" panose="02040503050406030204" pitchFamily="18" charset="0"/>
                          </a:rPr>
                        </m:ctrlPr>
                      </m:dPr>
                      <m:e>
                        <m:r>
                          <a:rPr lang="fr-CH" sz="2800" i="1">
                            <a:latin typeface="Cambria Math" panose="02040503050406030204" pitchFamily="18" charset="0"/>
                          </a:rPr>
                          <m:t>𝑣</m:t>
                        </m:r>
                      </m:e>
                    </m:d>
                    <m:r>
                      <a:rPr lang="fr-CH" sz="2800" b="0" i="0" smtClean="0">
                        <a:latin typeface="Cambria Math" panose="02040503050406030204" pitchFamily="18" charset="0"/>
                      </a:rPr>
                      <m:t>:</m:t>
                    </m:r>
                    <m:r>
                      <a:rPr lang="fr-CH" sz="2800" b="0" i="0">
                        <a:latin typeface="Cambria Math" panose="02040503050406030204" pitchFamily="18" charset="0"/>
                      </a:rPr>
                      <m:t>=</m:t>
                    </m:r>
                    <m:r>
                      <a:rPr lang="fr-CH" sz="2800" b="0" i="1">
                        <a:latin typeface="Cambria Math" panose="02040503050406030204" pitchFamily="18" charset="0"/>
                      </a:rPr>
                      <m:t>      </m:t>
                    </m:r>
                    <m:sSubSup>
                      <m:sSubSupPr>
                        <m:ctrlPr>
                          <a:rPr lang="fr-CH" sz="2800" b="0" i="1">
                            <a:latin typeface="Cambria Math" panose="02040503050406030204" pitchFamily="18" charset="0"/>
                          </a:rPr>
                        </m:ctrlPr>
                      </m:sSubSupPr>
                      <m:e>
                        <m:r>
                          <a:rPr lang="fr-CH" sz="2800" b="0" i="1">
                            <a:latin typeface="Cambria Math" panose="02040503050406030204" pitchFamily="18" charset="0"/>
                          </a:rPr>
                          <m:t>𝑝</m:t>
                        </m:r>
                      </m:e>
                      <m:sub>
                        <m:r>
                          <a:rPr lang="fr-CH" sz="2800" b="0" i="1">
                            <a:latin typeface="Cambria Math" panose="02040503050406030204" pitchFamily="18" charset="0"/>
                          </a:rPr>
                          <m:t>𝑣</m:t>
                        </m:r>
                      </m:sub>
                      <m:sup>
                        <m:r>
                          <a:rPr lang="fr-CH" sz="2800" b="0" i="1">
                            <a:latin typeface="Cambria Math" panose="02040503050406030204" pitchFamily="18" charset="0"/>
                          </a:rPr>
                          <m:t>𝑖𝑛𝑗</m:t>
                        </m:r>
                      </m:sup>
                    </m:sSubSup>
                    <m:sSub>
                      <m:sSubPr>
                        <m:ctrlPr>
                          <a:rPr lang="en-US" sz="2800" i="1">
                            <a:latin typeface="Cambria Math" panose="02040503050406030204" pitchFamily="18" charset="0"/>
                          </a:rPr>
                        </m:ctrlPr>
                      </m:sSubPr>
                      <m:e>
                        <m:r>
                          <a:rPr lang="fr-CH" sz="2800" b="1" i="1">
                            <a:latin typeface="Cambria Math" panose="02040503050406030204" pitchFamily="18" charset="0"/>
                          </a:rPr>
                          <m:t>  </m:t>
                        </m:r>
                        <m:r>
                          <a:rPr lang="fr-CH" sz="2800" b="1" i="1">
                            <a:latin typeface="Cambria Math" panose="02040503050406030204" pitchFamily="18" charset="0"/>
                          </a:rPr>
                          <m:t>𝒍</m:t>
                        </m:r>
                      </m:e>
                      <m:sub>
                        <m:r>
                          <a:rPr lang="fr-CH" sz="2800" i="1">
                            <a:latin typeface="Cambria Math" panose="02040503050406030204" pitchFamily="18" charset="0"/>
                          </a:rPr>
                          <m:t>𝑎𝑝𝑟𝑖𝑜𝑟𝑖</m:t>
                        </m:r>
                      </m:sub>
                    </m:sSub>
                    <m:d>
                      <m:dPr>
                        <m:ctrlPr>
                          <a:rPr lang="fr-CH" sz="2800" i="1">
                            <a:latin typeface="Cambria Math" panose="02040503050406030204" pitchFamily="18" charset="0"/>
                          </a:rPr>
                        </m:ctrlPr>
                      </m:dPr>
                      <m:e>
                        <m:r>
                          <a:rPr lang="fr-CH" sz="2800" i="1">
                            <a:latin typeface="Cambria Math" panose="02040503050406030204" pitchFamily="18" charset="0"/>
                          </a:rPr>
                          <m:t>𝑣</m:t>
                        </m:r>
                      </m:e>
                    </m:d>
                    <m:r>
                      <a:rPr lang="fr-CH" sz="2800" b="0" i="1">
                        <a:latin typeface="Cambria Math" panose="02040503050406030204" pitchFamily="18" charset="0"/>
                      </a:rPr>
                      <m:t>+</m:t>
                    </m:r>
                  </m:oMath>
                </a14:m>
                <a:r>
                  <a:rPr lang="fr-CH" sz="2800" dirty="0"/>
                  <a:t>		</a:t>
                </a:r>
                <a:r>
                  <a:rPr lang="en-US" sz="2800" dirty="0"/>
                  <a:t> // inject </a:t>
                </a:r>
                <a:r>
                  <a:rPr lang="en-US" sz="2800" dirty="0" err="1"/>
                  <a:t>apriori</a:t>
                </a:r>
                <a:r>
                  <a:rPr lang="en-US" sz="2800" dirty="0"/>
                  <a:t> knowledge</a:t>
                </a:r>
                <a:br>
                  <a:rPr lang="fr-CH" sz="2800" dirty="0"/>
                </a:br>
                <a:r>
                  <a:rPr lang="fr-CH" sz="2800" dirty="0"/>
                  <a:t>				</a:t>
                </a:r>
                <a14:m>
                  <m:oMath xmlns:m="http://schemas.openxmlformats.org/officeDocument/2006/math">
                    <m:sSubSup>
                      <m:sSubSupPr>
                        <m:ctrlPr>
                          <a:rPr lang="fr-CH" sz="2800" i="1">
                            <a:latin typeface="Cambria Math" panose="02040503050406030204" pitchFamily="18" charset="0"/>
                          </a:rPr>
                        </m:ctrlPr>
                      </m:sSubSupPr>
                      <m:e>
                        <m:r>
                          <a:rPr lang="fr-CH" sz="2800" i="1">
                            <a:latin typeface="Cambria Math" panose="02040503050406030204" pitchFamily="18" charset="0"/>
                          </a:rPr>
                          <m:t>𝑝</m:t>
                        </m:r>
                      </m:e>
                      <m:sub>
                        <m:r>
                          <a:rPr lang="fr-CH" sz="2800" i="1">
                            <a:latin typeface="Cambria Math" panose="02040503050406030204" pitchFamily="18" charset="0"/>
                          </a:rPr>
                          <m:t>𝑣</m:t>
                        </m:r>
                      </m:sub>
                      <m:sup>
                        <m:r>
                          <a:rPr lang="fr-CH" sz="2800" b="0" i="1">
                            <a:latin typeface="Cambria Math" panose="02040503050406030204" pitchFamily="18" charset="0"/>
                          </a:rPr>
                          <m:t>𝑐𝑜𝑛</m:t>
                        </m:r>
                      </m:sup>
                    </m:sSubSup>
                    <m:sSub>
                      <m:sSubPr>
                        <m:ctrlPr>
                          <a:rPr lang="en-US" sz="2800" i="1">
                            <a:latin typeface="Cambria Math" panose="02040503050406030204" pitchFamily="18" charset="0"/>
                          </a:rPr>
                        </m:ctrlPr>
                      </m:sSubPr>
                      <m:e>
                        <m:r>
                          <a:rPr lang="fr-CH" sz="2800" b="1" i="1">
                            <a:latin typeface="Cambria Math" panose="02040503050406030204" pitchFamily="18" charset="0"/>
                          </a:rPr>
                          <m:t> </m:t>
                        </m:r>
                        <m:r>
                          <a:rPr lang="fr-CH" sz="2800" b="1" i="1">
                            <a:latin typeface="Cambria Math" panose="02040503050406030204" pitchFamily="18" charset="0"/>
                          </a:rPr>
                          <m:t>𝒍</m:t>
                        </m:r>
                      </m:e>
                      <m:sub>
                        <m:r>
                          <a:rPr lang="fr-CH" sz="2800" i="1">
                            <a:latin typeface="Cambria Math" panose="02040503050406030204" pitchFamily="18" charset="0"/>
                          </a:rPr>
                          <m:t>𝑖𝑛𝑓𝑒𝑟𝑟𝑒𝑑</m:t>
                        </m:r>
                      </m:sub>
                    </m:sSub>
                    <m:d>
                      <m:dPr>
                        <m:ctrlPr>
                          <a:rPr lang="fr-CH" sz="2800" i="1">
                            <a:latin typeface="Cambria Math" panose="02040503050406030204" pitchFamily="18" charset="0"/>
                          </a:rPr>
                        </m:ctrlPr>
                      </m:dPr>
                      <m:e>
                        <m:r>
                          <a:rPr lang="fr-CH" sz="2800" i="1">
                            <a:latin typeface="Cambria Math" panose="02040503050406030204" pitchFamily="18" charset="0"/>
                          </a:rPr>
                          <m:t>𝑣</m:t>
                        </m:r>
                      </m:e>
                    </m:d>
                    <m:r>
                      <a:rPr lang="fr-CH" sz="2800" b="0" i="1">
                        <a:latin typeface="Cambria Math" panose="02040503050406030204" pitchFamily="18" charset="0"/>
                      </a:rPr>
                      <m:t>+</m:t>
                    </m:r>
                  </m:oMath>
                </a14:m>
                <a:r>
                  <a:rPr lang="fr-CH" sz="2800" b="0" dirty="0"/>
                  <a:t>	</a:t>
                </a:r>
                <a:r>
                  <a:rPr lang="en-US" sz="2800" dirty="0"/>
                  <a:t> // infer from neighbors</a:t>
                </a:r>
                <a:endParaRPr lang="fr-CH" sz="2800" b="0" dirty="0"/>
              </a:p>
              <a:p>
                <a:r>
                  <a:rPr lang="en-US" sz="2800" dirty="0"/>
                  <a:t>				</a:t>
                </a:r>
                <a14:m>
                  <m:oMath xmlns:m="http://schemas.openxmlformats.org/officeDocument/2006/math">
                    <m:sSubSup>
                      <m:sSubSupPr>
                        <m:ctrlPr>
                          <a:rPr lang="fr-CH" sz="2800" i="1">
                            <a:latin typeface="Cambria Math" panose="02040503050406030204" pitchFamily="18" charset="0"/>
                          </a:rPr>
                        </m:ctrlPr>
                      </m:sSubSupPr>
                      <m:e>
                        <m:r>
                          <a:rPr lang="fr-CH" sz="2800" i="1">
                            <a:latin typeface="Cambria Math" panose="02040503050406030204" pitchFamily="18" charset="0"/>
                          </a:rPr>
                          <m:t>𝑝</m:t>
                        </m:r>
                      </m:e>
                      <m:sub>
                        <m:r>
                          <a:rPr lang="fr-CH" sz="2800" i="1">
                            <a:latin typeface="Cambria Math" panose="02040503050406030204" pitchFamily="18" charset="0"/>
                          </a:rPr>
                          <m:t>𝑣</m:t>
                        </m:r>
                      </m:sub>
                      <m:sup>
                        <m:r>
                          <a:rPr lang="fr-CH" sz="2800" b="0" i="1">
                            <a:latin typeface="Cambria Math" panose="02040503050406030204" pitchFamily="18" charset="0"/>
                          </a:rPr>
                          <m:t>𝑎𝑏𝑎</m:t>
                        </m:r>
                      </m:sup>
                    </m:sSubSup>
                    <m:sSub>
                      <m:sSubPr>
                        <m:ctrlPr>
                          <a:rPr lang="en-US" sz="2800" i="1">
                            <a:latin typeface="Cambria Math" panose="02040503050406030204" pitchFamily="18" charset="0"/>
                          </a:rPr>
                        </m:ctrlPr>
                      </m:sSubPr>
                      <m:e>
                        <m:r>
                          <a:rPr lang="fr-CH" sz="2800" b="1" i="1">
                            <a:latin typeface="Cambria Math" panose="02040503050406030204" pitchFamily="18" charset="0"/>
                          </a:rPr>
                          <m:t> </m:t>
                        </m:r>
                        <m:r>
                          <a:rPr lang="fr-CH" sz="2800" b="1" i="1">
                            <a:latin typeface="Cambria Math" panose="02040503050406030204" pitchFamily="18" charset="0"/>
                          </a:rPr>
                          <m:t>𝒍</m:t>
                        </m:r>
                      </m:e>
                      <m:sub>
                        <m:r>
                          <a:rPr lang="fr-CH" sz="2800" b="0" i="1">
                            <a:latin typeface="Cambria Math" panose="02040503050406030204" pitchFamily="18" charset="0"/>
                          </a:rPr>
                          <m:t>𝑢𝑛𝑘𝑛𝑜𝑤𝑛</m:t>
                        </m:r>
                      </m:sub>
                    </m:sSub>
                  </m:oMath>
                </a14:m>
                <a:r>
                  <a:rPr lang="en-US" sz="2800" dirty="0"/>
                  <a:t>	 	// abandon</a:t>
                </a:r>
              </a:p>
              <a:p>
                <a:endParaRPr lang="en-US" sz="2800" dirty="0"/>
              </a:p>
              <a:p>
                <a:r>
                  <a:rPr lang="en-US" sz="2800" dirty="0"/>
                  <a:t>The probabilities </a:t>
                </a:r>
                <a14:m>
                  <m:oMath xmlns:m="http://schemas.openxmlformats.org/officeDocument/2006/math">
                    <m:sSubSup>
                      <m:sSubSupPr>
                        <m:ctrlPr>
                          <a:rPr lang="fr-CH" sz="2800" i="1">
                            <a:latin typeface="Cambria Math" panose="02040503050406030204" pitchFamily="18" charset="0"/>
                          </a:rPr>
                        </m:ctrlPr>
                      </m:sSubSupPr>
                      <m:e>
                        <m:r>
                          <a:rPr lang="fr-CH" sz="2800" i="1">
                            <a:latin typeface="Cambria Math" panose="02040503050406030204" pitchFamily="18" charset="0"/>
                          </a:rPr>
                          <m:t>𝑝</m:t>
                        </m:r>
                      </m:e>
                      <m:sub>
                        <m:r>
                          <a:rPr lang="fr-CH" sz="2800" i="1">
                            <a:latin typeface="Cambria Math" panose="02040503050406030204" pitchFamily="18" charset="0"/>
                          </a:rPr>
                          <m:t>𝑣</m:t>
                        </m:r>
                      </m:sub>
                      <m:sup>
                        <m:r>
                          <a:rPr lang="fr-CH" sz="2800" i="1">
                            <a:latin typeface="Cambria Math" panose="02040503050406030204" pitchFamily="18" charset="0"/>
                          </a:rPr>
                          <m:t>𝑖𝑛𝑗</m:t>
                        </m:r>
                      </m:sup>
                    </m:sSubSup>
                  </m:oMath>
                </a14:m>
                <a:r>
                  <a:rPr lang="en-US" sz="2800" dirty="0"/>
                  <a:t>, </a:t>
                </a:r>
                <a14:m>
                  <m:oMath xmlns:m="http://schemas.openxmlformats.org/officeDocument/2006/math">
                    <m:sSubSup>
                      <m:sSubSupPr>
                        <m:ctrlPr>
                          <a:rPr lang="fr-CH" sz="2800" i="1">
                            <a:latin typeface="Cambria Math" panose="02040503050406030204" pitchFamily="18" charset="0"/>
                          </a:rPr>
                        </m:ctrlPr>
                      </m:sSubSupPr>
                      <m:e>
                        <m:r>
                          <a:rPr lang="fr-CH" sz="2800" i="1">
                            <a:latin typeface="Cambria Math" panose="02040503050406030204" pitchFamily="18" charset="0"/>
                          </a:rPr>
                          <m:t>𝑝</m:t>
                        </m:r>
                      </m:e>
                      <m:sub>
                        <m:r>
                          <a:rPr lang="fr-CH" sz="2800" i="1">
                            <a:latin typeface="Cambria Math" panose="02040503050406030204" pitchFamily="18" charset="0"/>
                          </a:rPr>
                          <m:t>𝑣</m:t>
                        </m:r>
                      </m:sub>
                      <m:sup>
                        <m:r>
                          <a:rPr lang="fr-CH" sz="2800" i="1">
                            <a:latin typeface="Cambria Math" panose="02040503050406030204" pitchFamily="18" charset="0"/>
                          </a:rPr>
                          <m:t>𝑐𝑜𝑛</m:t>
                        </m:r>
                      </m:sup>
                    </m:sSubSup>
                  </m:oMath>
                </a14:m>
                <a:r>
                  <a:rPr lang="en-US" sz="2800" dirty="0"/>
                  <a:t> and </a:t>
                </a:r>
                <a14:m>
                  <m:oMath xmlns:m="http://schemas.openxmlformats.org/officeDocument/2006/math">
                    <m:sSubSup>
                      <m:sSubSupPr>
                        <m:ctrlPr>
                          <a:rPr lang="fr-CH" sz="2800" i="1">
                            <a:latin typeface="Cambria Math" panose="02040503050406030204" pitchFamily="18" charset="0"/>
                          </a:rPr>
                        </m:ctrlPr>
                      </m:sSubSupPr>
                      <m:e>
                        <m:r>
                          <a:rPr lang="fr-CH" sz="2800" i="1">
                            <a:latin typeface="Cambria Math" panose="02040503050406030204" pitchFamily="18" charset="0"/>
                          </a:rPr>
                          <m:t>𝑝</m:t>
                        </m:r>
                      </m:e>
                      <m:sub>
                        <m:r>
                          <a:rPr lang="fr-CH" sz="2800" i="1">
                            <a:latin typeface="Cambria Math" panose="02040503050406030204" pitchFamily="18" charset="0"/>
                          </a:rPr>
                          <m:t>𝑣</m:t>
                        </m:r>
                      </m:sub>
                      <m:sup>
                        <m:r>
                          <a:rPr lang="fr-CH" sz="2800" i="1">
                            <a:latin typeface="Cambria Math" panose="02040503050406030204" pitchFamily="18" charset="0"/>
                          </a:rPr>
                          <m:t>𝑎𝑏</m:t>
                        </m:r>
                        <m:r>
                          <a:rPr lang="fr-CH" sz="2800" b="0" i="1">
                            <a:latin typeface="Cambria Math" panose="02040503050406030204" pitchFamily="18" charset="0"/>
                          </a:rPr>
                          <m:t>𝑎</m:t>
                        </m:r>
                      </m:sup>
                    </m:sSubSup>
                  </m:oMath>
                </a14:m>
                <a:r>
                  <a:rPr lang="en-US" sz="2800" dirty="0"/>
                  <a:t> can be interpreted as decisions in a random walk</a:t>
                </a:r>
              </a:p>
              <a:p>
                <a:endParaRPr lang="en-US" sz="2800" dirty="0"/>
              </a:p>
              <a:p>
                <a:endParaRPr lang="en-US" sz="2800" dirty="0"/>
              </a:p>
            </p:txBody>
          </p:sp>
        </mc:Choice>
        <mc:Fallback xmlns="">
          <p:sp>
            <p:nvSpPr>
              <p:cNvPr id="3" name="Content Placeholder 2">
                <a:extLst>
                  <a:ext uri="{FF2B5EF4-FFF2-40B4-BE49-F238E27FC236}">
                    <a16:creationId xmlns:a16="http://schemas.microsoft.com/office/drawing/2014/main" id="{65C0B111-BE2C-9D40-B3E1-6C49E7530BDA}"/>
                  </a:ext>
                </a:extLst>
              </p:cNvPr>
              <p:cNvSpPr>
                <a:spLocks noGrp="1" noRot="1" noChangeAspect="1" noMove="1" noResize="1" noEditPoints="1" noAdjustHandles="1" noChangeArrowheads="1" noChangeShapeType="1" noTextEdit="1"/>
              </p:cNvSpPr>
              <p:nvPr>
                <p:ph idx="1"/>
              </p:nvPr>
            </p:nvSpPr>
            <p:spPr>
              <a:xfrm>
                <a:off x="233048" y="1549485"/>
                <a:ext cx="11646215" cy="5809192"/>
              </a:xfrm>
              <a:blipFill>
                <a:blip r:embed="rId3"/>
                <a:stretch>
                  <a:fillRect l="-763" b="-6332"/>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B5447119-82B1-7441-B6CD-638AFFD312B6}"/>
              </a:ext>
            </a:extLst>
          </p:cNvPr>
          <p:cNvSpPr>
            <a:spLocks noGrp="1"/>
          </p:cNvSpPr>
          <p:nvPr>
            <p:ph type="ftr" sz="quarter" idx="10"/>
          </p:nvPr>
        </p:nvSpPr>
        <p:spPr/>
        <p:txBody>
          <a:bodyPr/>
          <a:lstStyle/>
          <a:p>
            <a:r>
              <a:rPr lang="fr-CH"/>
              <a:t>©2022, Karl Aberer, EPFL-IC, Laboratoire de systèmes d'informations répartis </a:t>
            </a:r>
            <a:endParaRPr lang="en-GB" dirty="0"/>
          </a:p>
        </p:txBody>
      </p:sp>
    </p:spTree>
    <p:extLst>
      <p:ext uri="{BB962C8B-B14F-4D97-AF65-F5344CB8AC3E}">
        <p14:creationId xmlns:p14="http://schemas.microsoft.com/office/powerpoint/2010/main" val="61951686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7B3593-7B02-904D-B8EA-0E98B5CCFA22}"/>
              </a:ext>
            </a:extLst>
          </p:cNvPr>
          <p:cNvSpPr>
            <a:spLocks noGrp="1"/>
          </p:cNvSpPr>
          <p:nvPr>
            <p:ph type="title"/>
          </p:nvPr>
        </p:nvSpPr>
        <p:spPr/>
        <p:txBody>
          <a:bodyPr/>
          <a:lstStyle/>
          <a:p>
            <a:r>
              <a:rPr lang="en-US" dirty="0"/>
              <a:t>Example</a:t>
            </a:r>
          </a:p>
        </p:txBody>
      </p:sp>
      <p:sp>
        <p:nvSpPr>
          <p:cNvPr id="4" name="Footer Placeholder 3">
            <a:extLst>
              <a:ext uri="{FF2B5EF4-FFF2-40B4-BE49-F238E27FC236}">
                <a16:creationId xmlns:a16="http://schemas.microsoft.com/office/drawing/2014/main" id="{4ECE0AE2-1F09-8E44-AE84-2189B3430F1D}"/>
              </a:ext>
            </a:extLst>
          </p:cNvPr>
          <p:cNvSpPr>
            <a:spLocks noGrp="1"/>
          </p:cNvSpPr>
          <p:nvPr>
            <p:ph type="ftr" sz="quarter" idx="10"/>
          </p:nvPr>
        </p:nvSpPr>
        <p:spPr/>
        <p:txBody>
          <a:bodyPr/>
          <a:lstStyle/>
          <a:p>
            <a:r>
              <a:rPr lang="fr-CH"/>
              <a:t>©2022, Karl Aberer, EPFL-IC, Laboratoire de systèmes d'informations répartis </a:t>
            </a:r>
            <a:endParaRPr lang="en-GB" dirty="0"/>
          </a:p>
        </p:txBody>
      </p:sp>
      <p:sp>
        <p:nvSpPr>
          <p:cNvPr id="5" name="Oval 4">
            <a:extLst>
              <a:ext uri="{FF2B5EF4-FFF2-40B4-BE49-F238E27FC236}">
                <a16:creationId xmlns:a16="http://schemas.microsoft.com/office/drawing/2014/main" id="{42BF8166-7B2E-3B4E-BD3E-F4428F0555DA}"/>
              </a:ext>
            </a:extLst>
          </p:cNvPr>
          <p:cNvSpPr/>
          <p:nvPr/>
        </p:nvSpPr>
        <p:spPr bwMode="auto">
          <a:xfrm>
            <a:off x="4571479" y="3096559"/>
            <a:ext cx="576064" cy="576064"/>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2"/>
                </a:solidFill>
                <a:effectLst/>
                <a:latin typeface="Calibri" panose="020F0502020204030204" pitchFamily="34" charset="0"/>
                <a:cs typeface="Calibri" panose="020F0502020204030204" pitchFamily="34" charset="0"/>
              </a:rPr>
              <a:t>-</a:t>
            </a:r>
          </a:p>
        </p:txBody>
      </p:sp>
      <p:sp>
        <p:nvSpPr>
          <p:cNvPr id="6" name="Oval 5">
            <a:extLst>
              <a:ext uri="{FF2B5EF4-FFF2-40B4-BE49-F238E27FC236}">
                <a16:creationId xmlns:a16="http://schemas.microsoft.com/office/drawing/2014/main" id="{00C72176-F71A-3449-8D59-B126F7521CDC}"/>
              </a:ext>
            </a:extLst>
          </p:cNvPr>
          <p:cNvSpPr/>
          <p:nvPr/>
        </p:nvSpPr>
        <p:spPr bwMode="auto">
          <a:xfrm>
            <a:off x="5435575" y="4104828"/>
            <a:ext cx="576064" cy="576064"/>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2"/>
                </a:solidFill>
                <a:effectLst/>
                <a:latin typeface="Calibri" panose="020F0502020204030204" pitchFamily="34" charset="0"/>
                <a:cs typeface="Calibri" panose="020F0502020204030204" pitchFamily="34" charset="0"/>
              </a:rPr>
              <a:t>u</a:t>
            </a:r>
          </a:p>
        </p:txBody>
      </p:sp>
      <p:sp>
        <p:nvSpPr>
          <p:cNvPr id="7" name="Oval 6">
            <a:extLst>
              <a:ext uri="{FF2B5EF4-FFF2-40B4-BE49-F238E27FC236}">
                <a16:creationId xmlns:a16="http://schemas.microsoft.com/office/drawing/2014/main" id="{7CD34325-6C74-4347-A268-0811C77FA6EA}"/>
              </a:ext>
            </a:extLst>
          </p:cNvPr>
          <p:cNvSpPr/>
          <p:nvPr/>
        </p:nvSpPr>
        <p:spPr bwMode="auto">
          <a:xfrm>
            <a:off x="2626012" y="3012196"/>
            <a:ext cx="576064" cy="576064"/>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2"/>
                </a:solidFill>
                <a:effectLst/>
                <a:latin typeface="Calibri" panose="020F0502020204030204" pitchFamily="34" charset="0"/>
                <a:cs typeface="Calibri" panose="020F0502020204030204" pitchFamily="34" charset="0"/>
              </a:rPr>
              <a:t>+</a:t>
            </a:r>
          </a:p>
        </p:txBody>
      </p:sp>
      <p:sp>
        <p:nvSpPr>
          <p:cNvPr id="8" name="Oval 7">
            <a:extLst>
              <a:ext uri="{FF2B5EF4-FFF2-40B4-BE49-F238E27FC236}">
                <a16:creationId xmlns:a16="http://schemas.microsoft.com/office/drawing/2014/main" id="{BF6D39AA-4635-714E-8702-679A5B0AAD3B}"/>
              </a:ext>
            </a:extLst>
          </p:cNvPr>
          <p:cNvSpPr/>
          <p:nvPr/>
        </p:nvSpPr>
        <p:spPr bwMode="auto">
          <a:xfrm>
            <a:off x="3563367" y="4862529"/>
            <a:ext cx="576064" cy="576064"/>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2"/>
                </a:solidFill>
                <a:effectLst/>
                <a:latin typeface="Calibri" panose="020F0502020204030204" pitchFamily="34" charset="0"/>
                <a:cs typeface="Calibri" panose="020F0502020204030204" pitchFamily="34" charset="0"/>
              </a:rPr>
              <a:t>-</a:t>
            </a:r>
          </a:p>
        </p:txBody>
      </p:sp>
      <p:sp>
        <p:nvSpPr>
          <p:cNvPr id="9" name="Oval 8">
            <a:extLst>
              <a:ext uri="{FF2B5EF4-FFF2-40B4-BE49-F238E27FC236}">
                <a16:creationId xmlns:a16="http://schemas.microsoft.com/office/drawing/2014/main" id="{AEA927F1-2FAD-0844-B01F-4D45536BA8DD}"/>
              </a:ext>
            </a:extLst>
          </p:cNvPr>
          <p:cNvSpPr/>
          <p:nvPr/>
        </p:nvSpPr>
        <p:spPr bwMode="auto">
          <a:xfrm>
            <a:off x="6947743" y="4878493"/>
            <a:ext cx="576064" cy="576064"/>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2"/>
                </a:solidFill>
                <a:effectLst/>
                <a:latin typeface="Calibri" panose="020F0502020204030204" pitchFamily="34" charset="0"/>
                <a:cs typeface="Calibri" panose="020F0502020204030204" pitchFamily="34" charset="0"/>
              </a:rPr>
              <a:t>+</a:t>
            </a:r>
          </a:p>
        </p:txBody>
      </p:sp>
      <p:sp>
        <p:nvSpPr>
          <p:cNvPr id="10" name="Oval 9">
            <a:extLst>
              <a:ext uri="{FF2B5EF4-FFF2-40B4-BE49-F238E27FC236}">
                <a16:creationId xmlns:a16="http://schemas.microsoft.com/office/drawing/2014/main" id="{5BF1A420-1E0D-A149-9FCB-0FF85EB828C1}"/>
              </a:ext>
            </a:extLst>
          </p:cNvPr>
          <p:cNvSpPr/>
          <p:nvPr/>
        </p:nvSpPr>
        <p:spPr bwMode="auto">
          <a:xfrm>
            <a:off x="6947743" y="2952700"/>
            <a:ext cx="576064" cy="576064"/>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2"/>
                </a:solidFill>
                <a:effectLst/>
                <a:latin typeface="Calibri" panose="020F0502020204030204" pitchFamily="34" charset="0"/>
                <a:cs typeface="Calibri" panose="020F0502020204030204" pitchFamily="34" charset="0"/>
              </a:rPr>
              <a:t>-</a:t>
            </a:r>
          </a:p>
        </p:txBody>
      </p:sp>
      <p:sp>
        <p:nvSpPr>
          <p:cNvPr id="11" name="Oval 10">
            <a:extLst>
              <a:ext uri="{FF2B5EF4-FFF2-40B4-BE49-F238E27FC236}">
                <a16:creationId xmlns:a16="http://schemas.microsoft.com/office/drawing/2014/main" id="{7598814C-AC25-B444-AD8D-29DFECC9E00F}"/>
              </a:ext>
            </a:extLst>
          </p:cNvPr>
          <p:cNvSpPr/>
          <p:nvPr/>
        </p:nvSpPr>
        <p:spPr bwMode="auto">
          <a:xfrm>
            <a:off x="8805541" y="3536636"/>
            <a:ext cx="576064" cy="576064"/>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2"/>
                </a:solidFill>
                <a:effectLst/>
                <a:latin typeface="Calibri" panose="020F0502020204030204" pitchFamily="34" charset="0"/>
                <a:cs typeface="Calibri" panose="020F0502020204030204" pitchFamily="34" charset="0"/>
              </a:rPr>
              <a:t>+</a:t>
            </a:r>
          </a:p>
        </p:txBody>
      </p:sp>
      <p:cxnSp>
        <p:nvCxnSpPr>
          <p:cNvPr id="12" name="Straight Connector 11">
            <a:extLst>
              <a:ext uri="{FF2B5EF4-FFF2-40B4-BE49-F238E27FC236}">
                <a16:creationId xmlns:a16="http://schemas.microsoft.com/office/drawing/2014/main" id="{A5F7103B-1DFF-934A-AA8F-943BC88FD0AC}"/>
              </a:ext>
            </a:extLst>
          </p:cNvPr>
          <p:cNvCxnSpPr>
            <a:cxnSpLocks/>
            <a:stCxn id="7" idx="6"/>
            <a:endCxn id="5" idx="2"/>
          </p:cNvCxnSpPr>
          <p:nvPr/>
        </p:nvCxnSpPr>
        <p:spPr bwMode="auto">
          <a:xfrm>
            <a:off x="3202076" y="3300228"/>
            <a:ext cx="1369403" cy="84363"/>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3" name="Straight Connector 12">
            <a:extLst>
              <a:ext uri="{FF2B5EF4-FFF2-40B4-BE49-F238E27FC236}">
                <a16:creationId xmlns:a16="http://schemas.microsoft.com/office/drawing/2014/main" id="{6CC311CF-2FF8-3340-B17B-CA0A2448712E}"/>
              </a:ext>
            </a:extLst>
          </p:cNvPr>
          <p:cNvCxnSpPr>
            <a:cxnSpLocks/>
            <a:stCxn id="5" idx="5"/>
            <a:endCxn id="6" idx="1"/>
          </p:cNvCxnSpPr>
          <p:nvPr/>
        </p:nvCxnSpPr>
        <p:spPr bwMode="auto">
          <a:xfrm>
            <a:off x="5063180" y="3588260"/>
            <a:ext cx="456758" cy="600931"/>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4" name="Straight Connector 13">
            <a:extLst>
              <a:ext uri="{FF2B5EF4-FFF2-40B4-BE49-F238E27FC236}">
                <a16:creationId xmlns:a16="http://schemas.microsoft.com/office/drawing/2014/main" id="{A3354717-231D-E249-83D5-B27D09A03945}"/>
              </a:ext>
            </a:extLst>
          </p:cNvPr>
          <p:cNvCxnSpPr>
            <a:stCxn id="6" idx="7"/>
            <a:endCxn id="10" idx="3"/>
          </p:cNvCxnSpPr>
          <p:nvPr/>
        </p:nvCxnSpPr>
        <p:spPr bwMode="auto">
          <a:xfrm flipV="1">
            <a:off x="5927276" y="3444401"/>
            <a:ext cx="1104830" cy="74479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5" name="Straight Connector 14">
            <a:extLst>
              <a:ext uri="{FF2B5EF4-FFF2-40B4-BE49-F238E27FC236}">
                <a16:creationId xmlns:a16="http://schemas.microsoft.com/office/drawing/2014/main" id="{6D7FE2A8-3194-DB40-BEE6-55E74536162F}"/>
              </a:ext>
            </a:extLst>
          </p:cNvPr>
          <p:cNvCxnSpPr>
            <a:stCxn id="5" idx="6"/>
            <a:endCxn id="10" idx="2"/>
          </p:cNvCxnSpPr>
          <p:nvPr/>
        </p:nvCxnSpPr>
        <p:spPr bwMode="auto">
          <a:xfrm flipV="1">
            <a:off x="5147543" y="3240732"/>
            <a:ext cx="1800200" cy="143859"/>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6" name="Straight Connector 15">
            <a:extLst>
              <a:ext uri="{FF2B5EF4-FFF2-40B4-BE49-F238E27FC236}">
                <a16:creationId xmlns:a16="http://schemas.microsoft.com/office/drawing/2014/main" id="{804E4987-B30F-EB46-BCC1-6F103E8893FF}"/>
              </a:ext>
            </a:extLst>
          </p:cNvPr>
          <p:cNvCxnSpPr>
            <a:stCxn id="8" idx="6"/>
            <a:endCxn id="6" idx="3"/>
          </p:cNvCxnSpPr>
          <p:nvPr/>
        </p:nvCxnSpPr>
        <p:spPr bwMode="auto">
          <a:xfrm flipV="1">
            <a:off x="4139431" y="4596529"/>
            <a:ext cx="1380507" cy="554032"/>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7" name="Straight Connector 16">
            <a:extLst>
              <a:ext uri="{FF2B5EF4-FFF2-40B4-BE49-F238E27FC236}">
                <a16:creationId xmlns:a16="http://schemas.microsoft.com/office/drawing/2014/main" id="{D5330E41-CD0C-7F47-A2AE-DCC2734FACF2}"/>
              </a:ext>
            </a:extLst>
          </p:cNvPr>
          <p:cNvCxnSpPr>
            <a:stCxn id="6" idx="5"/>
            <a:endCxn id="9" idx="1"/>
          </p:cNvCxnSpPr>
          <p:nvPr/>
        </p:nvCxnSpPr>
        <p:spPr bwMode="auto">
          <a:xfrm>
            <a:off x="5927276" y="4596529"/>
            <a:ext cx="1104830" cy="366327"/>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8" name="Straight Connector 17">
            <a:extLst>
              <a:ext uri="{FF2B5EF4-FFF2-40B4-BE49-F238E27FC236}">
                <a16:creationId xmlns:a16="http://schemas.microsoft.com/office/drawing/2014/main" id="{E518D14C-107C-D645-8D7E-B0685840A5DD}"/>
              </a:ext>
            </a:extLst>
          </p:cNvPr>
          <p:cNvCxnSpPr>
            <a:stCxn id="9" idx="7"/>
            <a:endCxn id="11" idx="3"/>
          </p:cNvCxnSpPr>
          <p:nvPr/>
        </p:nvCxnSpPr>
        <p:spPr bwMode="auto">
          <a:xfrm flipV="1">
            <a:off x="7439444" y="4028337"/>
            <a:ext cx="1450460" cy="934519"/>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9" name="Straight Connector 18">
            <a:extLst>
              <a:ext uri="{FF2B5EF4-FFF2-40B4-BE49-F238E27FC236}">
                <a16:creationId xmlns:a16="http://schemas.microsoft.com/office/drawing/2014/main" id="{A41C1165-31EE-C04D-AF94-E6E390D85C94}"/>
              </a:ext>
            </a:extLst>
          </p:cNvPr>
          <p:cNvCxnSpPr>
            <a:endCxn id="11" idx="2"/>
          </p:cNvCxnSpPr>
          <p:nvPr/>
        </p:nvCxnSpPr>
        <p:spPr bwMode="auto">
          <a:xfrm>
            <a:off x="7523807" y="3240732"/>
            <a:ext cx="1281734" cy="583936"/>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20" name="TextBox 19">
            <a:extLst>
              <a:ext uri="{FF2B5EF4-FFF2-40B4-BE49-F238E27FC236}">
                <a16:creationId xmlns:a16="http://schemas.microsoft.com/office/drawing/2014/main" id="{4E0507BA-64D3-2A40-B5C6-BE6E3E71092D}"/>
              </a:ext>
            </a:extLst>
          </p:cNvPr>
          <p:cNvSpPr txBox="1"/>
          <p:nvPr/>
        </p:nvSpPr>
        <p:spPr>
          <a:xfrm>
            <a:off x="8680989" y="4596529"/>
            <a:ext cx="1739579" cy="461665"/>
          </a:xfrm>
          <a:prstGeom prst="rect">
            <a:avLst/>
          </a:prstGeom>
          <a:noFill/>
        </p:spPr>
        <p:txBody>
          <a:bodyPr wrap="none" rtlCol="0">
            <a:spAutoFit/>
          </a:bodyPr>
          <a:lstStyle/>
          <a:p>
            <a:r>
              <a:rPr lang="en-US" sz="2400" dirty="0">
                <a:latin typeface="Calibri" panose="020F0502020204030204" pitchFamily="34" charset="0"/>
                <a:cs typeface="Calibri" panose="020F0502020204030204" pitchFamily="34" charset="0"/>
              </a:rPr>
              <a:t>Labels +, -, u</a:t>
            </a:r>
          </a:p>
        </p:txBody>
      </p:sp>
      <p:sp>
        <p:nvSpPr>
          <p:cNvPr id="21" name="TextBox 20">
            <a:extLst>
              <a:ext uri="{FF2B5EF4-FFF2-40B4-BE49-F238E27FC236}">
                <a16:creationId xmlns:a16="http://schemas.microsoft.com/office/drawing/2014/main" id="{8D351389-0084-A747-8AA0-C1A8DBB8FC67}"/>
              </a:ext>
            </a:extLst>
          </p:cNvPr>
          <p:cNvSpPr txBox="1"/>
          <p:nvPr/>
        </p:nvSpPr>
        <p:spPr>
          <a:xfrm>
            <a:off x="2504316" y="2587196"/>
            <a:ext cx="819455" cy="323165"/>
          </a:xfrm>
          <a:prstGeom prst="rect">
            <a:avLst/>
          </a:prstGeom>
          <a:noFill/>
        </p:spPr>
        <p:txBody>
          <a:bodyPr wrap="none" rtlCol="0">
            <a:spAutoFit/>
          </a:bodyPr>
          <a:lstStyle/>
          <a:p>
            <a:r>
              <a:rPr lang="en-US" dirty="0">
                <a:latin typeface="Calibri" panose="020F0502020204030204" pitchFamily="34" charset="0"/>
                <a:cs typeface="Calibri" panose="020F0502020204030204" pitchFamily="34" charset="0"/>
              </a:rPr>
              <a:t>(1, 0 , 0)</a:t>
            </a:r>
          </a:p>
        </p:txBody>
      </p:sp>
      <p:sp>
        <p:nvSpPr>
          <p:cNvPr id="22" name="TextBox 21">
            <a:extLst>
              <a:ext uri="{FF2B5EF4-FFF2-40B4-BE49-F238E27FC236}">
                <a16:creationId xmlns:a16="http://schemas.microsoft.com/office/drawing/2014/main" id="{B1590884-0BD5-4E4D-BD9C-3251765255D0}"/>
              </a:ext>
            </a:extLst>
          </p:cNvPr>
          <p:cNvSpPr txBox="1"/>
          <p:nvPr/>
        </p:nvSpPr>
        <p:spPr>
          <a:xfrm>
            <a:off x="6826047" y="5463439"/>
            <a:ext cx="819455" cy="323165"/>
          </a:xfrm>
          <a:prstGeom prst="rect">
            <a:avLst/>
          </a:prstGeom>
          <a:noFill/>
        </p:spPr>
        <p:txBody>
          <a:bodyPr wrap="none" rtlCol="0">
            <a:spAutoFit/>
          </a:bodyPr>
          <a:lstStyle/>
          <a:p>
            <a:r>
              <a:rPr lang="en-US" dirty="0">
                <a:latin typeface="Calibri" panose="020F0502020204030204" pitchFamily="34" charset="0"/>
                <a:cs typeface="Calibri" panose="020F0502020204030204" pitchFamily="34" charset="0"/>
              </a:rPr>
              <a:t>(1, 0 , 0)</a:t>
            </a:r>
          </a:p>
        </p:txBody>
      </p:sp>
      <p:sp>
        <p:nvSpPr>
          <p:cNvPr id="23" name="TextBox 22">
            <a:extLst>
              <a:ext uri="{FF2B5EF4-FFF2-40B4-BE49-F238E27FC236}">
                <a16:creationId xmlns:a16="http://schemas.microsoft.com/office/drawing/2014/main" id="{11CF4B4E-FB39-5B4D-9798-BC94A4B9BFAC}"/>
              </a:ext>
            </a:extLst>
          </p:cNvPr>
          <p:cNvSpPr txBox="1"/>
          <p:nvPr/>
        </p:nvSpPr>
        <p:spPr>
          <a:xfrm>
            <a:off x="8719725" y="3151078"/>
            <a:ext cx="819455" cy="323165"/>
          </a:xfrm>
          <a:prstGeom prst="rect">
            <a:avLst/>
          </a:prstGeom>
          <a:noFill/>
        </p:spPr>
        <p:txBody>
          <a:bodyPr wrap="none" rtlCol="0">
            <a:spAutoFit/>
          </a:bodyPr>
          <a:lstStyle/>
          <a:p>
            <a:r>
              <a:rPr lang="en-US" dirty="0">
                <a:latin typeface="Calibri" panose="020F0502020204030204" pitchFamily="34" charset="0"/>
                <a:cs typeface="Calibri" panose="020F0502020204030204" pitchFamily="34" charset="0"/>
              </a:rPr>
              <a:t>(1, 0 , 0)</a:t>
            </a:r>
          </a:p>
        </p:txBody>
      </p:sp>
      <p:sp>
        <p:nvSpPr>
          <p:cNvPr id="24" name="TextBox 23">
            <a:extLst>
              <a:ext uri="{FF2B5EF4-FFF2-40B4-BE49-F238E27FC236}">
                <a16:creationId xmlns:a16="http://schemas.microsoft.com/office/drawing/2014/main" id="{ED5ABF74-FEAE-784A-B3E7-51B022E7F396}"/>
              </a:ext>
            </a:extLst>
          </p:cNvPr>
          <p:cNvSpPr txBox="1"/>
          <p:nvPr/>
        </p:nvSpPr>
        <p:spPr>
          <a:xfrm>
            <a:off x="4450568" y="2748778"/>
            <a:ext cx="819455" cy="323165"/>
          </a:xfrm>
          <a:prstGeom prst="rect">
            <a:avLst/>
          </a:prstGeom>
          <a:noFill/>
        </p:spPr>
        <p:txBody>
          <a:bodyPr wrap="none" rtlCol="0">
            <a:spAutoFit/>
          </a:bodyPr>
          <a:lstStyle/>
          <a:p>
            <a:r>
              <a:rPr lang="en-US" dirty="0">
                <a:latin typeface="Calibri" panose="020F0502020204030204" pitchFamily="34" charset="0"/>
                <a:cs typeface="Calibri" panose="020F0502020204030204" pitchFamily="34" charset="0"/>
              </a:rPr>
              <a:t>(0, 1 , 0)</a:t>
            </a:r>
          </a:p>
        </p:txBody>
      </p:sp>
      <p:sp>
        <p:nvSpPr>
          <p:cNvPr id="25" name="TextBox 24">
            <a:extLst>
              <a:ext uri="{FF2B5EF4-FFF2-40B4-BE49-F238E27FC236}">
                <a16:creationId xmlns:a16="http://schemas.microsoft.com/office/drawing/2014/main" id="{3DD00DA3-6BB5-A849-AC89-2CEB2640468C}"/>
              </a:ext>
            </a:extLst>
          </p:cNvPr>
          <p:cNvSpPr txBox="1"/>
          <p:nvPr/>
        </p:nvSpPr>
        <p:spPr>
          <a:xfrm>
            <a:off x="3441671" y="5482178"/>
            <a:ext cx="819455" cy="323165"/>
          </a:xfrm>
          <a:prstGeom prst="rect">
            <a:avLst/>
          </a:prstGeom>
          <a:noFill/>
        </p:spPr>
        <p:txBody>
          <a:bodyPr wrap="none" rtlCol="0">
            <a:spAutoFit/>
          </a:bodyPr>
          <a:lstStyle/>
          <a:p>
            <a:r>
              <a:rPr lang="en-US" dirty="0">
                <a:latin typeface="Calibri" panose="020F0502020204030204" pitchFamily="34" charset="0"/>
                <a:cs typeface="Calibri" panose="020F0502020204030204" pitchFamily="34" charset="0"/>
              </a:rPr>
              <a:t>(0, 1 , 0)</a:t>
            </a:r>
          </a:p>
        </p:txBody>
      </p:sp>
      <p:sp>
        <p:nvSpPr>
          <p:cNvPr id="26" name="TextBox 25">
            <a:extLst>
              <a:ext uri="{FF2B5EF4-FFF2-40B4-BE49-F238E27FC236}">
                <a16:creationId xmlns:a16="http://schemas.microsoft.com/office/drawing/2014/main" id="{4D693EF7-E076-6247-B05C-B2207085203D}"/>
              </a:ext>
            </a:extLst>
          </p:cNvPr>
          <p:cNvSpPr txBox="1"/>
          <p:nvPr/>
        </p:nvSpPr>
        <p:spPr>
          <a:xfrm>
            <a:off x="6826046" y="2632466"/>
            <a:ext cx="819455" cy="323165"/>
          </a:xfrm>
          <a:prstGeom prst="rect">
            <a:avLst/>
          </a:prstGeom>
          <a:noFill/>
        </p:spPr>
        <p:txBody>
          <a:bodyPr wrap="none" rtlCol="0">
            <a:spAutoFit/>
          </a:bodyPr>
          <a:lstStyle/>
          <a:p>
            <a:r>
              <a:rPr lang="en-US" dirty="0">
                <a:latin typeface="Calibri" panose="020F0502020204030204" pitchFamily="34" charset="0"/>
                <a:cs typeface="Calibri" panose="020F0502020204030204" pitchFamily="34" charset="0"/>
              </a:rPr>
              <a:t>(0, 1 , 0)</a:t>
            </a:r>
          </a:p>
        </p:txBody>
      </p:sp>
      <p:sp>
        <p:nvSpPr>
          <p:cNvPr id="27" name="TextBox 26">
            <a:extLst>
              <a:ext uri="{FF2B5EF4-FFF2-40B4-BE49-F238E27FC236}">
                <a16:creationId xmlns:a16="http://schemas.microsoft.com/office/drawing/2014/main" id="{9B988422-FF27-3840-9492-E47345A98275}"/>
              </a:ext>
            </a:extLst>
          </p:cNvPr>
          <p:cNvSpPr txBox="1"/>
          <p:nvPr/>
        </p:nvSpPr>
        <p:spPr>
          <a:xfrm>
            <a:off x="5402616" y="4724285"/>
            <a:ext cx="776174" cy="323165"/>
          </a:xfrm>
          <a:prstGeom prst="rect">
            <a:avLst/>
          </a:prstGeom>
          <a:noFill/>
        </p:spPr>
        <p:txBody>
          <a:bodyPr wrap="none" rtlCol="0">
            <a:spAutoFit/>
          </a:bodyPr>
          <a:lstStyle/>
          <a:p>
            <a:r>
              <a:rPr lang="en-US" dirty="0">
                <a:latin typeface="Calibri" panose="020F0502020204030204" pitchFamily="34" charset="0"/>
                <a:cs typeface="Calibri" panose="020F0502020204030204" pitchFamily="34" charset="0"/>
              </a:rPr>
              <a:t>(0, 0, 1)</a:t>
            </a:r>
          </a:p>
        </p:txBody>
      </p:sp>
      <p:sp>
        <p:nvSpPr>
          <p:cNvPr id="28" name="TextBox 27">
            <a:extLst>
              <a:ext uri="{FF2B5EF4-FFF2-40B4-BE49-F238E27FC236}">
                <a16:creationId xmlns:a16="http://schemas.microsoft.com/office/drawing/2014/main" id="{328F72FC-EE37-5A4E-BCC9-28B0B8D27A5D}"/>
              </a:ext>
            </a:extLst>
          </p:cNvPr>
          <p:cNvSpPr txBox="1"/>
          <p:nvPr/>
        </p:nvSpPr>
        <p:spPr>
          <a:xfrm>
            <a:off x="1995678" y="6698539"/>
            <a:ext cx="8031943" cy="461665"/>
          </a:xfrm>
          <a:prstGeom prst="rect">
            <a:avLst/>
          </a:prstGeom>
          <a:noFill/>
        </p:spPr>
        <p:txBody>
          <a:bodyPr wrap="none" rtlCol="0">
            <a:spAutoFit/>
          </a:bodyPr>
          <a:lstStyle/>
          <a:p>
            <a:r>
              <a:rPr lang="en-US" sz="2400" dirty="0" err="1">
                <a:latin typeface="Calibri" panose="020F0502020204030204" pitchFamily="34" charset="0"/>
                <a:cs typeface="Calibri" panose="020F0502020204030204" pitchFamily="34" charset="0"/>
              </a:rPr>
              <a:t>l</a:t>
            </a:r>
            <a:r>
              <a:rPr lang="en-US" sz="2400" baseline="-25000" dirty="0" err="1">
                <a:latin typeface="Calibri" panose="020F0502020204030204" pitchFamily="34" charset="0"/>
                <a:cs typeface="Calibri" panose="020F0502020204030204" pitchFamily="34" charset="0"/>
              </a:rPr>
              <a:t>inferred</a:t>
            </a:r>
            <a:r>
              <a:rPr lang="en-US" sz="2400" dirty="0">
                <a:latin typeface="Calibri" panose="020F0502020204030204" pitchFamily="34" charset="0"/>
                <a:cs typeface="Calibri" panose="020F0502020204030204" pitchFamily="34" charset="0"/>
              </a:rPr>
              <a:t> = ½ (0, 0, 1) + ¼ (¼,  ¾, 0) + ¼ (0, 0, 1) = (1/16, 3/16, 3/4) </a:t>
            </a:r>
          </a:p>
        </p:txBody>
      </p:sp>
      <p:cxnSp>
        <p:nvCxnSpPr>
          <p:cNvPr id="29" name="Straight Arrow Connector 28">
            <a:extLst>
              <a:ext uri="{FF2B5EF4-FFF2-40B4-BE49-F238E27FC236}">
                <a16:creationId xmlns:a16="http://schemas.microsoft.com/office/drawing/2014/main" id="{29F2F16A-6697-8F40-80D3-AD7124055547}"/>
              </a:ext>
            </a:extLst>
          </p:cNvPr>
          <p:cNvCxnSpPr>
            <a:stCxn id="27" idx="2"/>
          </p:cNvCxnSpPr>
          <p:nvPr/>
        </p:nvCxnSpPr>
        <p:spPr bwMode="auto">
          <a:xfrm flipH="1">
            <a:off x="2699271" y="5047450"/>
            <a:ext cx="3091432" cy="1525381"/>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31" name="Rectangle 30">
                <a:extLst>
                  <a:ext uri="{FF2B5EF4-FFF2-40B4-BE49-F238E27FC236}">
                    <a16:creationId xmlns:a16="http://schemas.microsoft.com/office/drawing/2014/main" id="{DD36B168-5D2B-9942-A791-EA9FDF0E2F2C}"/>
                  </a:ext>
                </a:extLst>
              </p:cNvPr>
              <p:cNvSpPr/>
              <p:nvPr/>
            </p:nvSpPr>
            <p:spPr>
              <a:xfrm>
                <a:off x="853467" y="1712060"/>
                <a:ext cx="5912389" cy="528671"/>
              </a:xfrm>
              <a:prstGeom prst="rect">
                <a:avLst/>
              </a:prstGeom>
            </p:spPr>
            <p:txBody>
              <a:bodyPr wrap="none">
                <a:spAutoFit/>
              </a:bodyPr>
              <a:lstStyle/>
              <a:p>
                <a:r>
                  <a:rPr lang="fr-CH" sz="2400" dirty="0">
                    <a:latin typeface="Calibri" panose="020F0502020204030204" pitchFamily="34" charset="0"/>
                    <a:cs typeface="Calibri" panose="020F0502020204030204" pitchFamily="34" charset="0"/>
                  </a:rPr>
                  <a:t>Assume </a:t>
                </a:r>
                <a14:m>
                  <m:oMath xmlns:m="http://schemas.openxmlformats.org/officeDocument/2006/math">
                    <m:sSubSup>
                      <m:sSubSupPr>
                        <m:ctrlPr>
                          <a:rPr lang="fr-CH" sz="2400" i="1" smtClean="0">
                            <a:latin typeface="Cambria Math" panose="02040503050406030204" pitchFamily="18" charset="0"/>
                          </a:rPr>
                        </m:ctrlPr>
                      </m:sSubSupPr>
                      <m:e>
                        <m:r>
                          <a:rPr lang="fr-CH" sz="2400" i="1">
                            <a:latin typeface="Cambria Math" panose="02040503050406030204" pitchFamily="18" charset="0"/>
                          </a:rPr>
                          <m:t>𝑝</m:t>
                        </m:r>
                      </m:e>
                      <m:sub>
                        <m:r>
                          <a:rPr lang="fr-CH" sz="2400" i="1">
                            <a:latin typeface="Cambria Math" panose="02040503050406030204" pitchFamily="18" charset="0"/>
                          </a:rPr>
                          <m:t>𝑣</m:t>
                        </m:r>
                      </m:sub>
                      <m:sup>
                        <m:r>
                          <a:rPr lang="fr-CH" sz="2400" i="1">
                            <a:latin typeface="Cambria Math" panose="02040503050406030204" pitchFamily="18" charset="0"/>
                          </a:rPr>
                          <m:t>𝑖𝑛𝑗</m:t>
                        </m:r>
                      </m:sup>
                    </m:sSubSup>
                    <m:r>
                      <a:rPr lang="fr-CH" sz="2400" b="0" i="1" smtClean="0">
                        <a:latin typeface="Cambria Math" panose="02040503050406030204" pitchFamily="18" charset="0"/>
                      </a:rPr>
                      <m:t>=1/2</m:t>
                    </m:r>
                  </m:oMath>
                </a14:m>
                <a:r>
                  <a:rPr lang="en-US" sz="2400" dirty="0">
                    <a:latin typeface="Calibri" panose="020F0502020204030204" pitchFamily="34" charset="0"/>
                    <a:cs typeface="Calibri" panose="020F0502020204030204" pitchFamily="34" charset="0"/>
                  </a:rPr>
                  <a:t>, </a:t>
                </a:r>
                <a14:m>
                  <m:oMath xmlns:m="http://schemas.openxmlformats.org/officeDocument/2006/math">
                    <m:sSubSup>
                      <m:sSubSupPr>
                        <m:ctrlPr>
                          <a:rPr lang="fr-CH" sz="2400" i="1">
                            <a:latin typeface="Cambria Math" panose="02040503050406030204" pitchFamily="18" charset="0"/>
                          </a:rPr>
                        </m:ctrlPr>
                      </m:sSubSupPr>
                      <m:e>
                        <m:r>
                          <a:rPr lang="fr-CH" sz="2400" i="1">
                            <a:latin typeface="Cambria Math" panose="02040503050406030204" pitchFamily="18" charset="0"/>
                          </a:rPr>
                          <m:t>𝑝</m:t>
                        </m:r>
                      </m:e>
                      <m:sub>
                        <m:r>
                          <a:rPr lang="fr-CH" sz="2400" i="1">
                            <a:latin typeface="Cambria Math" panose="02040503050406030204" pitchFamily="18" charset="0"/>
                          </a:rPr>
                          <m:t>𝑣</m:t>
                        </m:r>
                      </m:sub>
                      <m:sup>
                        <m:r>
                          <a:rPr lang="fr-CH" sz="2400" i="1">
                            <a:latin typeface="Cambria Math" panose="02040503050406030204" pitchFamily="18" charset="0"/>
                          </a:rPr>
                          <m:t>𝑐𝑜𝑛</m:t>
                        </m:r>
                      </m:sup>
                    </m:sSubSup>
                    <m:r>
                      <a:rPr lang="fr-CH" sz="2400" b="0" i="1" smtClean="0">
                        <a:latin typeface="Cambria Math" panose="02040503050406030204" pitchFamily="18" charset="0"/>
                      </a:rPr>
                      <m:t>=1/4,</m:t>
                    </m:r>
                  </m:oMath>
                </a14:m>
                <a:r>
                  <a:rPr lang="en-US" sz="2400" dirty="0">
                    <a:latin typeface="Calibri" panose="020F0502020204030204" pitchFamily="34" charset="0"/>
                    <a:cs typeface="Calibri" panose="020F0502020204030204" pitchFamily="34" charset="0"/>
                  </a:rPr>
                  <a:t> </a:t>
                </a:r>
                <a14:m>
                  <m:oMath xmlns:m="http://schemas.openxmlformats.org/officeDocument/2006/math">
                    <m:sSubSup>
                      <m:sSubSupPr>
                        <m:ctrlPr>
                          <a:rPr lang="fr-CH" sz="2400" i="1">
                            <a:latin typeface="Cambria Math" panose="02040503050406030204" pitchFamily="18" charset="0"/>
                          </a:rPr>
                        </m:ctrlPr>
                      </m:sSubSupPr>
                      <m:e>
                        <m:r>
                          <a:rPr lang="fr-CH" sz="2400" i="1">
                            <a:latin typeface="Cambria Math" panose="02040503050406030204" pitchFamily="18" charset="0"/>
                          </a:rPr>
                          <m:t>𝑝</m:t>
                        </m:r>
                      </m:e>
                      <m:sub>
                        <m:r>
                          <a:rPr lang="fr-CH" sz="2400" i="1">
                            <a:latin typeface="Cambria Math" panose="02040503050406030204" pitchFamily="18" charset="0"/>
                          </a:rPr>
                          <m:t>𝑣</m:t>
                        </m:r>
                      </m:sub>
                      <m:sup>
                        <m:r>
                          <a:rPr lang="fr-CH" sz="2400" i="1">
                            <a:latin typeface="Cambria Math" panose="02040503050406030204" pitchFamily="18" charset="0"/>
                          </a:rPr>
                          <m:t>𝑎𝑏𝑎</m:t>
                        </m:r>
                      </m:sup>
                    </m:sSubSup>
                    <m:r>
                      <a:rPr lang="fr-CH" sz="2400" b="0" i="1" smtClean="0">
                        <a:latin typeface="Cambria Math" panose="02040503050406030204" pitchFamily="18" charset="0"/>
                      </a:rPr>
                      <m:t>=1/4</m:t>
                    </m:r>
                  </m:oMath>
                </a14:m>
                <a:endParaRPr lang="en-US" sz="2400" dirty="0">
                  <a:latin typeface="Calibri" panose="020F0502020204030204" pitchFamily="34" charset="0"/>
                  <a:cs typeface="Calibri" panose="020F0502020204030204" pitchFamily="34" charset="0"/>
                </a:endParaRPr>
              </a:p>
            </p:txBody>
          </p:sp>
        </mc:Choice>
        <mc:Fallback xmlns="">
          <p:sp>
            <p:nvSpPr>
              <p:cNvPr id="31" name="Rectangle 30">
                <a:extLst>
                  <a:ext uri="{FF2B5EF4-FFF2-40B4-BE49-F238E27FC236}">
                    <a16:creationId xmlns:a16="http://schemas.microsoft.com/office/drawing/2014/main" id="{DD36B168-5D2B-9942-A791-EA9FDF0E2F2C}"/>
                  </a:ext>
                </a:extLst>
              </p:cNvPr>
              <p:cNvSpPr>
                <a:spLocks noRot="1" noChangeAspect="1" noMove="1" noResize="1" noEditPoints="1" noAdjustHandles="1" noChangeArrowheads="1" noChangeShapeType="1" noTextEdit="1"/>
              </p:cNvSpPr>
              <p:nvPr/>
            </p:nvSpPr>
            <p:spPr>
              <a:xfrm>
                <a:off x="853467" y="1712060"/>
                <a:ext cx="5912389" cy="528671"/>
              </a:xfrm>
              <a:prstGeom prst="rect">
                <a:avLst/>
              </a:prstGeom>
              <a:blipFill>
                <a:blip r:embed="rId2"/>
                <a:stretch>
                  <a:fillRect l="-1288" b="-25581"/>
                </a:stretch>
              </a:blipFill>
            </p:spPr>
            <p:txBody>
              <a:bodyPr/>
              <a:lstStyle/>
              <a:p>
                <a:r>
                  <a:rPr lang="en-CH">
                    <a:noFill/>
                  </a:rPr>
                  <a:t> </a:t>
                </a:r>
              </a:p>
            </p:txBody>
          </p:sp>
        </mc:Fallback>
      </mc:AlternateContent>
    </p:spTree>
    <p:extLst>
      <p:ext uri="{BB962C8B-B14F-4D97-AF65-F5344CB8AC3E}">
        <p14:creationId xmlns:p14="http://schemas.microsoft.com/office/powerpoint/2010/main" val="6662484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CCFCCF-D2A3-FD43-BFD0-E3823027C2B7}"/>
              </a:ext>
            </a:extLst>
          </p:cNvPr>
          <p:cNvSpPr>
            <a:spLocks noGrp="1"/>
          </p:cNvSpPr>
          <p:nvPr>
            <p:ph type="title"/>
          </p:nvPr>
        </p:nvSpPr>
        <p:spPr/>
        <p:txBody>
          <a:bodyPr/>
          <a:lstStyle/>
          <a:p>
            <a:r>
              <a:rPr lang="en-US" dirty="0"/>
              <a:t>Determining the Probabilities </a:t>
            </a:r>
          </a:p>
        </p:txBody>
      </p:sp>
      <p:sp>
        <p:nvSpPr>
          <p:cNvPr id="3" name="Content Placeholder 2">
            <a:extLst>
              <a:ext uri="{FF2B5EF4-FFF2-40B4-BE49-F238E27FC236}">
                <a16:creationId xmlns:a16="http://schemas.microsoft.com/office/drawing/2014/main" id="{AB83D64B-DE98-F848-B136-688F031B0DDD}"/>
              </a:ext>
            </a:extLst>
          </p:cNvPr>
          <p:cNvSpPr>
            <a:spLocks noGrp="1"/>
          </p:cNvSpPr>
          <p:nvPr>
            <p:ph idx="1"/>
          </p:nvPr>
        </p:nvSpPr>
        <p:spPr/>
        <p:txBody>
          <a:bodyPr/>
          <a:lstStyle/>
          <a:p>
            <a:r>
              <a:rPr lang="en-US" dirty="0"/>
              <a:t>The choice of the transition probabilities results in different variants of label propagation algorithms</a:t>
            </a:r>
          </a:p>
          <a:p>
            <a:endParaRPr lang="en-US" dirty="0"/>
          </a:p>
          <a:p>
            <a:r>
              <a:rPr lang="en-US" dirty="0"/>
              <a:t>Possible considerations</a:t>
            </a:r>
          </a:p>
          <a:p>
            <a:pPr marL="457200" indent="-457200">
              <a:buFontTx/>
              <a:buChar char="-"/>
            </a:pPr>
            <a:r>
              <a:rPr lang="en-US" dirty="0"/>
              <a:t>pre-labelled nodes should have higher influence on neighbors than initially unlabeled nodes</a:t>
            </a:r>
          </a:p>
          <a:p>
            <a:pPr marL="457200" indent="-457200">
              <a:buFontTx/>
              <a:buChar char="-"/>
            </a:pPr>
            <a:r>
              <a:rPr lang="en-US" dirty="0"/>
              <a:t>well-connected nodes should have higher influence that sparsely connected nodes</a:t>
            </a:r>
          </a:p>
          <a:p>
            <a:pPr marL="457200" indent="-457200">
              <a:buFontTx/>
              <a:buChar char="-"/>
            </a:pPr>
            <a:endParaRPr lang="en-US" dirty="0"/>
          </a:p>
        </p:txBody>
      </p:sp>
      <p:sp>
        <p:nvSpPr>
          <p:cNvPr id="4" name="Footer Placeholder 3">
            <a:extLst>
              <a:ext uri="{FF2B5EF4-FFF2-40B4-BE49-F238E27FC236}">
                <a16:creationId xmlns:a16="http://schemas.microsoft.com/office/drawing/2014/main" id="{AEA7E3FF-785A-824E-A66E-16DBB817B542}"/>
              </a:ext>
            </a:extLst>
          </p:cNvPr>
          <p:cNvSpPr>
            <a:spLocks noGrp="1"/>
          </p:cNvSpPr>
          <p:nvPr>
            <p:ph type="ftr" sz="quarter" idx="10"/>
          </p:nvPr>
        </p:nvSpPr>
        <p:spPr/>
        <p:txBody>
          <a:bodyPr/>
          <a:lstStyle/>
          <a:p>
            <a:r>
              <a:rPr lang="fr-CH"/>
              <a:t>©2022, Karl Aberer, EPFL-IC, Laboratoire de systèmes d'informations répartis </a:t>
            </a:r>
            <a:endParaRPr lang="en-GB" dirty="0"/>
          </a:p>
        </p:txBody>
      </p:sp>
    </p:spTree>
    <p:extLst>
      <p:ext uri="{BB962C8B-B14F-4D97-AF65-F5344CB8AC3E}">
        <p14:creationId xmlns:p14="http://schemas.microsoft.com/office/powerpoint/2010/main" val="402620311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66D1A6-D1E2-5449-9149-5C649D51AC4E}"/>
              </a:ext>
            </a:extLst>
          </p:cNvPr>
          <p:cNvSpPr>
            <a:spLocks noGrp="1"/>
          </p:cNvSpPr>
          <p:nvPr>
            <p:ph type="title"/>
          </p:nvPr>
        </p:nvSpPr>
        <p:spPr/>
        <p:txBody>
          <a:bodyPr/>
          <a:lstStyle/>
          <a:p>
            <a:r>
              <a:rPr lang="en-US" dirty="0"/>
              <a:t>Example Model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DA1154A-C8D2-474D-9AF0-E1B5C097995F}"/>
                  </a:ext>
                </a:extLst>
              </p:cNvPr>
              <p:cNvSpPr>
                <a:spLocks noGrp="1"/>
              </p:cNvSpPr>
              <p:nvPr>
                <p:ph idx="1"/>
              </p:nvPr>
            </p:nvSpPr>
            <p:spPr>
              <a:xfrm>
                <a:off x="323007" y="1396755"/>
                <a:ext cx="10790331" cy="5809192"/>
              </a:xfrm>
            </p:spPr>
            <p:txBody>
              <a:bodyPr/>
              <a:lstStyle/>
              <a:p>
                <a:r>
                  <a:rPr lang="en-US" sz="3200" dirty="0"/>
                  <a:t>	</a:t>
                </a:r>
                <a14:m>
                  <m:oMath xmlns:m="http://schemas.openxmlformats.org/officeDocument/2006/math">
                    <m:sSub>
                      <m:sSubPr>
                        <m:ctrlPr>
                          <a:rPr lang="en-US" sz="3200" i="1">
                            <a:latin typeface="Cambria Math" panose="02040503050406030204" pitchFamily="18" charset="0"/>
                          </a:rPr>
                        </m:ctrlPr>
                      </m:sSubPr>
                      <m:e>
                        <m:r>
                          <a:rPr lang="fr-CH" sz="3200" b="0" i="1">
                            <a:latin typeface="Cambria Math" panose="02040503050406030204" pitchFamily="18" charset="0"/>
                          </a:rPr>
                          <m:t>𝑐</m:t>
                        </m:r>
                      </m:e>
                      <m:sub>
                        <m:r>
                          <a:rPr lang="fr-CH" sz="3200" b="0" i="1">
                            <a:latin typeface="Cambria Math" panose="02040503050406030204" pitchFamily="18" charset="0"/>
                          </a:rPr>
                          <m:t>𝑣</m:t>
                        </m:r>
                      </m:sub>
                    </m:sSub>
                    <m:r>
                      <a:rPr lang="fr-CH" sz="3200" b="0" i="1">
                        <a:latin typeface="Cambria Math" panose="02040503050406030204" pitchFamily="18" charset="0"/>
                      </a:rPr>
                      <m:t>=</m:t>
                    </m:r>
                    <m:f>
                      <m:fPr>
                        <m:ctrlPr>
                          <a:rPr lang="fr-CH" sz="3200" b="0" i="1">
                            <a:latin typeface="Cambria Math" panose="02040503050406030204" pitchFamily="18" charset="0"/>
                          </a:rPr>
                        </m:ctrlPr>
                      </m:fPr>
                      <m:num>
                        <m:func>
                          <m:funcPr>
                            <m:ctrlPr>
                              <a:rPr lang="fr-CH" sz="3200" b="0" i="1">
                                <a:latin typeface="Cambria Math" panose="02040503050406030204" pitchFamily="18" charset="0"/>
                              </a:rPr>
                            </m:ctrlPr>
                          </m:funcPr>
                          <m:fName>
                            <m:r>
                              <m:rPr>
                                <m:sty m:val="p"/>
                              </m:rPr>
                              <a:rPr lang="fr-CH" sz="3200" b="0" i="0">
                                <a:latin typeface="Cambria Math" panose="02040503050406030204" pitchFamily="18" charset="0"/>
                              </a:rPr>
                              <m:t>log</m:t>
                            </m:r>
                          </m:fName>
                          <m:e>
                            <m:r>
                              <a:rPr lang="fr-CH" sz="3200" b="0" i="1">
                                <a:latin typeface="Cambria Math" panose="02040503050406030204" pitchFamily="18" charset="0"/>
                              </a:rPr>
                              <m:t>2</m:t>
                            </m:r>
                          </m:e>
                        </m:func>
                      </m:num>
                      <m:den>
                        <m:func>
                          <m:funcPr>
                            <m:ctrlPr>
                              <a:rPr lang="fr-CH" sz="3200" b="0" i="1">
                                <a:latin typeface="Cambria Math" panose="02040503050406030204" pitchFamily="18" charset="0"/>
                              </a:rPr>
                            </m:ctrlPr>
                          </m:funcPr>
                          <m:fName>
                            <m:r>
                              <m:rPr>
                                <m:sty m:val="p"/>
                              </m:rPr>
                              <a:rPr lang="fr-CH" sz="3200" b="0" i="0">
                                <a:latin typeface="Cambria Math" panose="02040503050406030204" pitchFamily="18" charset="0"/>
                              </a:rPr>
                              <m:t>log</m:t>
                            </m:r>
                          </m:fName>
                          <m:e>
                            <m:r>
                              <a:rPr lang="fr-CH" sz="3200" b="0" i="1">
                                <a:latin typeface="Cambria Math" panose="02040503050406030204" pitchFamily="18" charset="0"/>
                              </a:rPr>
                              <m:t>(2+</m:t>
                            </m:r>
                            <m:func>
                              <m:funcPr>
                                <m:ctrlPr>
                                  <a:rPr lang="fr-CH" sz="3200" b="0" i="1">
                                    <a:latin typeface="Cambria Math" panose="02040503050406030204" pitchFamily="18" charset="0"/>
                                  </a:rPr>
                                </m:ctrlPr>
                              </m:funcPr>
                              <m:fName>
                                <m:r>
                                  <m:rPr>
                                    <m:sty m:val="p"/>
                                  </m:rPr>
                                  <a:rPr lang="fr-CH" sz="3200" b="0" i="0">
                                    <a:latin typeface="Cambria Math" panose="02040503050406030204" pitchFamily="18" charset="0"/>
                                  </a:rPr>
                                  <m:t>deg</m:t>
                                </m:r>
                              </m:fName>
                              <m:e>
                                <m:d>
                                  <m:dPr>
                                    <m:ctrlPr>
                                      <a:rPr lang="fr-CH" sz="3200" b="0" i="1">
                                        <a:latin typeface="Cambria Math" panose="02040503050406030204" pitchFamily="18" charset="0"/>
                                      </a:rPr>
                                    </m:ctrlPr>
                                  </m:dPr>
                                  <m:e>
                                    <m:r>
                                      <a:rPr lang="fr-CH" sz="3200" b="0" i="1">
                                        <a:latin typeface="Cambria Math" panose="02040503050406030204" pitchFamily="18" charset="0"/>
                                      </a:rPr>
                                      <m:t>𝑣</m:t>
                                    </m:r>
                                  </m:e>
                                </m:d>
                              </m:e>
                            </m:func>
                            <m:r>
                              <a:rPr lang="fr-CH" sz="3200" b="0" i="1">
                                <a:latin typeface="Cambria Math" panose="02040503050406030204" pitchFamily="18" charset="0"/>
                              </a:rPr>
                              <m:t>)</m:t>
                            </m:r>
                          </m:e>
                        </m:func>
                      </m:den>
                    </m:f>
                  </m:oMath>
                </a14:m>
                <a:r>
                  <a:rPr lang="en-US" sz="3200" dirty="0"/>
                  <a:t>  </a:t>
                </a:r>
                <a:endParaRPr lang="fr-CH" sz="3200" i="1" dirty="0">
                  <a:latin typeface="Cambria Math" panose="02040503050406030204" pitchFamily="18" charset="0"/>
                </a:endParaRPr>
              </a:p>
              <a:p>
                <a:r>
                  <a:rPr lang="en-US" sz="3200" dirty="0"/>
                  <a:t>	</a:t>
                </a:r>
                <a14:m>
                  <m:oMath xmlns:m="http://schemas.openxmlformats.org/officeDocument/2006/math">
                    <m:sSub>
                      <m:sSubPr>
                        <m:ctrlPr>
                          <a:rPr lang="en-US" sz="3200" i="1">
                            <a:latin typeface="Cambria Math" panose="02040503050406030204" pitchFamily="18" charset="0"/>
                          </a:rPr>
                        </m:ctrlPr>
                      </m:sSubPr>
                      <m:e>
                        <m:r>
                          <a:rPr lang="fr-CH" sz="3200" b="0" i="1">
                            <a:latin typeface="Cambria Math" panose="02040503050406030204" pitchFamily="18" charset="0"/>
                          </a:rPr>
                          <m:t>𝑑</m:t>
                        </m:r>
                      </m:e>
                      <m:sub>
                        <m:r>
                          <a:rPr lang="fr-CH" sz="3200" b="0" i="1">
                            <a:latin typeface="Cambria Math" panose="02040503050406030204" pitchFamily="18" charset="0"/>
                          </a:rPr>
                          <m:t>𝑣</m:t>
                        </m:r>
                      </m:sub>
                    </m:sSub>
                    <m:r>
                      <a:rPr lang="fr-CH" sz="3200" b="0" i="1">
                        <a:latin typeface="Cambria Math" panose="02040503050406030204" pitchFamily="18" charset="0"/>
                      </a:rPr>
                      <m:t>=(1−</m:t>
                    </m:r>
                    <m:sSub>
                      <m:sSubPr>
                        <m:ctrlPr>
                          <a:rPr lang="en-US" sz="3200" i="1">
                            <a:latin typeface="Cambria Math" panose="02040503050406030204" pitchFamily="18" charset="0"/>
                          </a:rPr>
                        </m:ctrlPr>
                      </m:sSubPr>
                      <m:e>
                        <m:r>
                          <a:rPr lang="fr-CH" sz="3200" i="1">
                            <a:latin typeface="Cambria Math" panose="02040503050406030204" pitchFamily="18" charset="0"/>
                          </a:rPr>
                          <m:t>𝑐</m:t>
                        </m:r>
                      </m:e>
                      <m:sub>
                        <m:r>
                          <a:rPr lang="fr-CH" sz="3200" i="1">
                            <a:latin typeface="Cambria Math" panose="02040503050406030204" pitchFamily="18" charset="0"/>
                          </a:rPr>
                          <m:t>𝑣</m:t>
                        </m:r>
                      </m:sub>
                    </m:sSub>
                    <m:r>
                      <a:rPr lang="fr-CH" sz="3200" b="0" i="0">
                        <a:latin typeface="Cambria Math" panose="02040503050406030204" pitchFamily="18" charset="0"/>
                      </a:rPr>
                      <m:t>)</m:t>
                    </m:r>
                    <m:rad>
                      <m:radPr>
                        <m:degHide m:val="on"/>
                        <m:ctrlPr>
                          <a:rPr lang="fr-CH" sz="3200" b="0" i="1">
                            <a:latin typeface="Cambria Math" panose="02040503050406030204" pitchFamily="18" charset="0"/>
                          </a:rPr>
                        </m:ctrlPr>
                      </m:radPr>
                      <m:deg/>
                      <m:e>
                        <m:r>
                          <a:rPr lang="fr-CH" sz="3200" i="1">
                            <a:latin typeface="Cambria Math" panose="02040503050406030204" pitchFamily="18" charset="0"/>
                          </a:rPr>
                          <m:t>𝐻</m:t>
                        </m:r>
                        <m:d>
                          <m:dPr>
                            <m:ctrlPr>
                              <a:rPr lang="fr-CH" sz="3200" i="1">
                                <a:latin typeface="Cambria Math" panose="02040503050406030204" pitchFamily="18" charset="0"/>
                              </a:rPr>
                            </m:ctrlPr>
                          </m:dPr>
                          <m:e>
                            <m:r>
                              <a:rPr lang="fr-CH" sz="3200" i="1">
                                <a:latin typeface="Cambria Math" panose="02040503050406030204" pitchFamily="18" charset="0"/>
                              </a:rPr>
                              <m:t>𝑣</m:t>
                            </m:r>
                          </m:e>
                        </m:d>
                      </m:e>
                    </m:rad>
                  </m:oMath>
                </a14:m>
                <a:r>
                  <a:rPr lang="en-US" sz="3200" dirty="0"/>
                  <a:t>, </a:t>
                </a:r>
                <a14:m>
                  <m:oMath xmlns:m="http://schemas.openxmlformats.org/officeDocument/2006/math">
                    <m:r>
                      <a:rPr lang="fr-CH" sz="3200" i="1">
                        <a:latin typeface="Cambria Math" panose="02040503050406030204" pitchFamily="18" charset="0"/>
                      </a:rPr>
                      <m:t>𝐻</m:t>
                    </m:r>
                    <m:d>
                      <m:dPr>
                        <m:ctrlPr>
                          <a:rPr lang="fr-CH" sz="3200" i="1">
                            <a:latin typeface="Cambria Math" panose="02040503050406030204" pitchFamily="18" charset="0"/>
                          </a:rPr>
                        </m:ctrlPr>
                      </m:dPr>
                      <m:e>
                        <m:r>
                          <a:rPr lang="fr-CH" sz="3200" i="1">
                            <a:latin typeface="Cambria Math" panose="02040503050406030204" pitchFamily="18" charset="0"/>
                          </a:rPr>
                          <m:t>𝑣</m:t>
                        </m:r>
                      </m:e>
                    </m:d>
                    <m:r>
                      <a:rPr lang="fr-CH" sz="3200" i="1">
                        <a:latin typeface="Cambria Math" panose="02040503050406030204" pitchFamily="18" charset="0"/>
                      </a:rPr>
                      <m:t>=−</m:t>
                    </m:r>
                    <m:func>
                      <m:funcPr>
                        <m:ctrlPr>
                          <a:rPr lang="fr-CH" sz="3200" i="1">
                            <a:latin typeface="Cambria Math" panose="02040503050406030204" pitchFamily="18" charset="0"/>
                          </a:rPr>
                        </m:ctrlPr>
                      </m:funcPr>
                      <m:fName>
                        <m:r>
                          <m:rPr>
                            <m:sty m:val="p"/>
                          </m:rPr>
                          <a:rPr lang="fr-CH" sz="3200">
                            <a:latin typeface="Cambria Math" panose="02040503050406030204" pitchFamily="18" charset="0"/>
                          </a:rPr>
                          <m:t>log</m:t>
                        </m:r>
                      </m:fName>
                      <m:e>
                        <m:f>
                          <m:fPr>
                            <m:ctrlPr>
                              <a:rPr lang="fr-CH" sz="3200" i="1">
                                <a:latin typeface="Cambria Math" panose="02040503050406030204" pitchFamily="18" charset="0"/>
                              </a:rPr>
                            </m:ctrlPr>
                          </m:fPr>
                          <m:num>
                            <m:r>
                              <a:rPr lang="fr-CH" sz="3200" i="1">
                                <a:latin typeface="Cambria Math" panose="02040503050406030204" pitchFamily="18" charset="0"/>
                              </a:rPr>
                              <m:t>1</m:t>
                            </m:r>
                          </m:num>
                          <m:den>
                            <m:r>
                              <m:rPr>
                                <m:sty m:val="p"/>
                              </m:rPr>
                              <a:rPr lang="fr-CH" sz="3200">
                                <a:latin typeface="Cambria Math" panose="02040503050406030204" pitchFamily="18" charset="0"/>
                              </a:rPr>
                              <m:t>deg</m:t>
                            </m:r>
                            <m:r>
                              <a:rPr lang="fr-CH" sz="3200" i="1">
                                <a:latin typeface="Cambria Math" panose="02040503050406030204" pitchFamily="18" charset="0"/>
                              </a:rPr>
                              <m:t>⁡(</m:t>
                            </m:r>
                            <m:r>
                              <a:rPr lang="fr-CH" sz="3200" i="1">
                                <a:latin typeface="Cambria Math" panose="02040503050406030204" pitchFamily="18" charset="0"/>
                              </a:rPr>
                              <m:t>𝑣</m:t>
                            </m:r>
                            <m:r>
                              <a:rPr lang="fr-CH" sz="3200" i="1">
                                <a:latin typeface="Cambria Math" panose="02040503050406030204" pitchFamily="18" charset="0"/>
                              </a:rPr>
                              <m:t>)</m:t>
                            </m:r>
                          </m:den>
                        </m:f>
                      </m:e>
                    </m:func>
                  </m:oMath>
                </a14:m>
                <a:r>
                  <a:rPr lang="en-US" sz="3200" dirty="0"/>
                  <a:t> if </a:t>
                </a:r>
                <a14:m>
                  <m:oMath xmlns:m="http://schemas.openxmlformats.org/officeDocument/2006/math">
                    <m:r>
                      <a:rPr lang="fr-CH" sz="3200" i="1">
                        <a:latin typeface="Cambria Math" panose="02040503050406030204" pitchFamily="18" charset="0"/>
                      </a:rPr>
                      <m:t>𝑣</m:t>
                    </m:r>
                  </m:oMath>
                </a14:m>
                <a:r>
                  <a:rPr lang="en-US" sz="3200" dirty="0"/>
                  <a:t> is labelled, 	 </a:t>
                </a:r>
                <a14:m>
                  <m:oMath xmlns:m="http://schemas.openxmlformats.org/officeDocument/2006/math">
                    <m:sSub>
                      <m:sSubPr>
                        <m:ctrlPr>
                          <a:rPr lang="en-US" sz="3200" i="1">
                            <a:latin typeface="Cambria Math" panose="02040503050406030204" pitchFamily="18" charset="0"/>
                          </a:rPr>
                        </m:ctrlPr>
                      </m:sSubPr>
                      <m:e>
                        <m:r>
                          <a:rPr lang="fr-CH" sz="3200" i="1">
                            <a:latin typeface="Cambria Math" panose="02040503050406030204" pitchFamily="18" charset="0"/>
                          </a:rPr>
                          <m:t>𝑑</m:t>
                        </m:r>
                      </m:e>
                      <m:sub>
                        <m:r>
                          <a:rPr lang="fr-CH" sz="3200" i="1">
                            <a:latin typeface="Cambria Math" panose="02040503050406030204" pitchFamily="18" charset="0"/>
                          </a:rPr>
                          <m:t>𝑣</m:t>
                        </m:r>
                      </m:sub>
                    </m:sSub>
                    <m:r>
                      <a:rPr lang="fr-CH" sz="3200" i="1">
                        <a:latin typeface="Cambria Math" panose="02040503050406030204" pitchFamily="18" charset="0"/>
                      </a:rPr>
                      <m:t>=</m:t>
                    </m:r>
                    <m:r>
                      <a:rPr lang="fr-CH" sz="3200" b="0" i="1" smtClean="0">
                        <a:latin typeface="Cambria Math" panose="02040503050406030204" pitchFamily="18" charset="0"/>
                      </a:rPr>
                      <m:t>0</m:t>
                    </m:r>
                  </m:oMath>
                </a14:m>
                <a:r>
                  <a:rPr lang="en-US" sz="3200" dirty="0"/>
                  <a:t> otherwise</a:t>
                </a:r>
              </a:p>
              <a:p>
                <a:r>
                  <a:rPr lang="en-US" sz="3200" dirty="0"/>
                  <a:t>	</a:t>
                </a:r>
                <a14:m>
                  <m:oMath xmlns:m="http://schemas.openxmlformats.org/officeDocument/2006/math">
                    <m:sSub>
                      <m:sSubPr>
                        <m:ctrlPr>
                          <a:rPr lang="en-US" sz="3200" i="1">
                            <a:latin typeface="Cambria Math" panose="02040503050406030204" pitchFamily="18" charset="0"/>
                          </a:rPr>
                        </m:ctrlPr>
                      </m:sSubPr>
                      <m:e>
                        <m:r>
                          <a:rPr lang="fr-CH" sz="3200" b="0" i="1">
                            <a:latin typeface="Cambria Math" panose="02040503050406030204" pitchFamily="18" charset="0"/>
                          </a:rPr>
                          <m:t>𝑧</m:t>
                        </m:r>
                      </m:e>
                      <m:sub>
                        <m:r>
                          <a:rPr lang="fr-CH" sz="3200" b="0" i="1">
                            <a:latin typeface="Cambria Math" panose="02040503050406030204" pitchFamily="18" charset="0"/>
                          </a:rPr>
                          <m:t>𝑣</m:t>
                        </m:r>
                      </m:sub>
                    </m:sSub>
                    <m:r>
                      <a:rPr lang="fr-CH" sz="3200" b="0" i="1">
                        <a:latin typeface="Cambria Math" panose="02040503050406030204" pitchFamily="18" charset="0"/>
                      </a:rPr>
                      <m:t>=</m:t>
                    </m:r>
                    <m:func>
                      <m:funcPr>
                        <m:ctrlPr>
                          <a:rPr lang="fr-CH" sz="3200" b="0" i="1">
                            <a:latin typeface="Cambria Math" panose="02040503050406030204" pitchFamily="18" charset="0"/>
                          </a:rPr>
                        </m:ctrlPr>
                      </m:funcPr>
                      <m:fName>
                        <m:r>
                          <m:rPr>
                            <m:sty m:val="p"/>
                          </m:rPr>
                          <a:rPr lang="fr-CH" sz="3200" b="0" i="0">
                            <a:latin typeface="Cambria Math" panose="02040503050406030204" pitchFamily="18" charset="0"/>
                          </a:rPr>
                          <m:t>max</m:t>
                        </m:r>
                      </m:fName>
                      <m:e>
                        <m:r>
                          <a:rPr lang="fr-CH" sz="3200" b="0" i="1">
                            <a:latin typeface="Cambria Math" panose="02040503050406030204" pitchFamily="18" charset="0"/>
                          </a:rPr>
                          <m:t>(</m:t>
                        </m:r>
                      </m:e>
                    </m:func>
                  </m:oMath>
                </a14:m>
                <a:r>
                  <a:rPr lang="en-US" sz="3200" dirty="0"/>
                  <a:t> </a:t>
                </a:r>
                <a14:m>
                  <m:oMath xmlns:m="http://schemas.openxmlformats.org/officeDocument/2006/math">
                    <m:sSub>
                      <m:sSubPr>
                        <m:ctrlPr>
                          <a:rPr lang="en-US" sz="3200" i="1">
                            <a:latin typeface="Cambria Math" panose="02040503050406030204" pitchFamily="18" charset="0"/>
                          </a:rPr>
                        </m:ctrlPr>
                      </m:sSubPr>
                      <m:e>
                        <m:r>
                          <a:rPr lang="fr-CH" sz="3200" i="1">
                            <a:latin typeface="Cambria Math" panose="02040503050406030204" pitchFamily="18" charset="0"/>
                          </a:rPr>
                          <m:t>𝑐</m:t>
                        </m:r>
                      </m:e>
                      <m:sub>
                        <m:r>
                          <a:rPr lang="fr-CH" sz="3200" i="1">
                            <a:latin typeface="Cambria Math" panose="02040503050406030204" pitchFamily="18" charset="0"/>
                          </a:rPr>
                          <m:t>𝑣</m:t>
                        </m:r>
                      </m:sub>
                    </m:sSub>
                  </m:oMath>
                </a14:m>
                <a:r>
                  <a:rPr lang="en-US" sz="3200" dirty="0"/>
                  <a:t>+ </a:t>
                </a:r>
                <a14:m>
                  <m:oMath xmlns:m="http://schemas.openxmlformats.org/officeDocument/2006/math">
                    <m:sSub>
                      <m:sSubPr>
                        <m:ctrlPr>
                          <a:rPr lang="en-US" sz="3200" i="1">
                            <a:latin typeface="Cambria Math" panose="02040503050406030204" pitchFamily="18" charset="0"/>
                          </a:rPr>
                        </m:ctrlPr>
                      </m:sSubPr>
                      <m:e>
                        <m:r>
                          <a:rPr lang="fr-CH" sz="3200" i="1">
                            <a:latin typeface="Cambria Math" panose="02040503050406030204" pitchFamily="18" charset="0"/>
                          </a:rPr>
                          <m:t>𝑑</m:t>
                        </m:r>
                      </m:e>
                      <m:sub>
                        <m:r>
                          <a:rPr lang="fr-CH" sz="3200" i="1">
                            <a:latin typeface="Cambria Math" panose="02040503050406030204" pitchFamily="18" charset="0"/>
                          </a:rPr>
                          <m:t>𝑣</m:t>
                        </m:r>
                      </m:sub>
                    </m:sSub>
                  </m:oMath>
                </a14:m>
                <a:r>
                  <a:rPr lang="en-US" sz="3200" dirty="0"/>
                  <a:t>,1)</a:t>
                </a:r>
              </a:p>
              <a:p>
                <a:endParaRPr lang="en-US" dirty="0"/>
              </a:p>
              <a:p>
                <a14:m>
                  <m:oMath xmlns:m="http://schemas.openxmlformats.org/officeDocument/2006/math">
                    <m:sSubSup>
                      <m:sSubSupPr>
                        <m:ctrlPr>
                          <a:rPr lang="fr-CH" sz="3600" i="1">
                            <a:latin typeface="Cambria Math" panose="02040503050406030204" pitchFamily="18" charset="0"/>
                          </a:rPr>
                        </m:ctrlPr>
                      </m:sSubSupPr>
                      <m:e>
                        <m:r>
                          <a:rPr lang="fr-CH" sz="3600" i="1">
                            <a:latin typeface="Cambria Math" panose="02040503050406030204" pitchFamily="18" charset="0"/>
                          </a:rPr>
                          <m:t>𝑝</m:t>
                        </m:r>
                      </m:e>
                      <m:sub>
                        <m:r>
                          <a:rPr lang="fr-CH" sz="3600" i="1">
                            <a:latin typeface="Cambria Math" panose="02040503050406030204" pitchFamily="18" charset="0"/>
                          </a:rPr>
                          <m:t>𝑣</m:t>
                        </m:r>
                      </m:sub>
                      <m:sup>
                        <m:r>
                          <a:rPr lang="fr-CH" sz="3600" b="0" i="1">
                            <a:latin typeface="Cambria Math" panose="02040503050406030204" pitchFamily="18" charset="0"/>
                          </a:rPr>
                          <m:t>𝑐𝑜𝑛</m:t>
                        </m:r>
                      </m:sup>
                    </m:sSubSup>
                    <m:r>
                      <a:rPr lang="fr-CH" sz="3600" i="1">
                        <a:latin typeface="Cambria Math" panose="02040503050406030204" pitchFamily="18" charset="0"/>
                      </a:rPr>
                      <m:t>=</m:t>
                    </m:r>
                    <m:f>
                      <m:fPr>
                        <m:ctrlPr>
                          <a:rPr lang="fr-CH" sz="3600" i="1">
                            <a:latin typeface="Cambria Math" panose="02040503050406030204" pitchFamily="18" charset="0"/>
                          </a:rPr>
                        </m:ctrlPr>
                      </m:fPr>
                      <m:num>
                        <m:sSub>
                          <m:sSubPr>
                            <m:ctrlPr>
                              <a:rPr lang="en-US" sz="3600" i="1">
                                <a:latin typeface="Cambria Math" panose="02040503050406030204" pitchFamily="18" charset="0"/>
                              </a:rPr>
                            </m:ctrlPr>
                          </m:sSubPr>
                          <m:e>
                            <m:r>
                              <a:rPr lang="fr-CH" sz="3600" b="0" i="1">
                                <a:latin typeface="Cambria Math" panose="02040503050406030204" pitchFamily="18" charset="0"/>
                              </a:rPr>
                              <m:t>𝑐</m:t>
                            </m:r>
                          </m:e>
                          <m:sub>
                            <m:r>
                              <a:rPr lang="fr-CH" sz="3600" i="1">
                                <a:latin typeface="Cambria Math" panose="02040503050406030204" pitchFamily="18" charset="0"/>
                              </a:rPr>
                              <m:t>𝑣</m:t>
                            </m:r>
                          </m:sub>
                        </m:sSub>
                      </m:num>
                      <m:den>
                        <m:sSub>
                          <m:sSubPr>
                            <m:ctrlPr>
                              <a:rPr lang="en-US" sz="3600" i="1">
                                <a:latin typeface="Cambria Math" panose="02040503050406030204" pitchFamily="18" charset="0"/>
                              </a:rPr>
                            </m:ctrlPr>
                          </m:sSubPr>
                          <m:e>
                            <m:r>
                              <a:rPr lang="fr-CH" sz="3600" i="1">
                                <a:latin typeface="Cambria Math" panose="02040503050406030204" pitchFamily="18" charset="0"/>
                              </a:rPr>
                              <m:t>𝑧</m:t>
                            </m:r>
                          </m:e>
                          <m:sub>
                            <m:r>
                              <a:rPr lang="fr-CH" sz="3600" i="1">
                                <a:latin typeface="Cambria Math" panose="02040503050406030204" pitchFamily="18" charset="0"/>
                              </a:rPr>
                              <m:t>𝑣</m:t>
                            </m:r>
                          </m:sub>
                        </m:sSub>
                      </m:den>
                    </m:f>
                    <m:r>
                      <a:rPr lang="fr-CH" sz="3600" b="0" i="1">
                        <a:latin typeface="Cambria Math" panose="02040503050406030204" pitchFamily="18" charset="0"/>
                      </a:rPr>
                      <m:t>,       </m:t>
                    </m:r>
                    <m:sSubSup>
                      <m:sSubSupPr>
                        <m:ctrlPr>
                          <a:rPr lang="fr-CH" sz="3600" i="1">
                            <a:latin typeface="Cambria Math" panose="02040503050406030204" pitchFamily="18" charset="0"/>
                          </a:rPr>
                        </m:ctrlPr>
                      </m:sSubSupPr>
                      <m:e>
                        <m:r>
                          <a:rPr lang="fr-CH" sz="3600" i="1">
                            <a:latin typeface="Cambria Math" panose="02040503050406030204" pitchFamily="18" charset="0"/>
                          </a:rPr>
                          <m:t>𝑝</m:t>
                        </m:r>
                      </m:e>
                      <m:sub>
                        <m:r>
                          <a:rPr lang="fr-CH" sz="3600" i="1">
                            <a:latin typeface="Cambria Math" panose="02040503050406030204" pitchFamily="18" charset="0"/>
                          </a:rPr>
                          <m:t>𝑣</m:t>
                        </m:r>
                      </m:sub>
                      <m:sup>
                        <m:r>
                          <a:rPr lang="fr-CH" sz="3600" i="1">
                            <a:latin typeface="Cambria Math" panose="02040503050406030204" pitchFamily="18" charset="0"/>
                          </a:rPr>
                          <m:t>𝑖𝑛𝑗</m:t>
                        </m:r>
                      </m:sup>
                    </m:sSubSup>
                    <m:r>
                      <a:rPr lang="fr-CH" sz="3600" b="0" i="1">
                        <a:latin typeface="Cambria Math" panose="02040503050406030204" pitchFamily="18" charset="0"/>
                      </a:rPr>
                      <m:t>=</m:t>
                    </m:r>
                    <m:f>
                      <m:fPr>
                        <m:ctrlPr>
                          <a:rPr lang="fr-CH" sz="3600" b="0" i="1">
                            <a:latin typeface="Cambria Math" panose="02040503050406030204" pitchFamily="18" charset="0"/>
                          </a:rPr>
                        </m:ctrlPr>
                      </m:fPr>
                      <m:num>
                        <m:sSub>
                          <m:sSubPr>
                            <m:ctrlPr>
                              <a:rPr lang="en-US" sz="3600" i="1">
                                <a:latin typeface="Cambria Math" panose="02040503050406030204" pitchFamily="18" charset="0"/>
                              </a:rPr>
                            </m:ctrlPr>
                          </m:sSubPr>
                          <m:e>
                            <m:r>
                              <a:rPr lang="fr-CH" sz="3600" b="0" i="1">
                                <a:latin typeface="Cambria Math" panose="02040503050406030204" pitchFamily="18" charset="0"/>
                              </a:rPr>
                              <m:t>𝑑</m:t>
                            </m:r>
                          </m:e>
                          <m:sub>
                            <m:r>
                              <a:rPr lang="fr-CH" sz="3600" i="1">
                                <a:latin typeface="Cambria Math" panose="02040503050406030204" pitchFamily="18" charset="0"/>
                              </a:rPr>
                              <m:t>𝑣</m:t>
                            </m:r>
                          </m:sub>
                        </m:sSub>
                      </m:num>
                      <m:den>
                        <m:sSub>
                          <m:sSubPr>
                            <m:ctrlPr>
                              <a:rPr lang="en-US" sz="3600" i="1">
                                <a:latin typeface="Cambria Math" panose="02040503050406030204" pitchFamily="18" charset="0"/>
                              </a:rPr>
                            </m:ctrlPr>
                          </m:sSubPr>
                          <m:e>
                            <m:r>
                              <a:rPr lang="fr-CH" sz="3600" i="1">
                                <a:latin typeface="Cambria Math" panose="02040503050406030204" pitchFamily="18" charset="0"/>
                              </a:rPr>
                              <m:t>𝑧</m:t>
                            </m:r>
                          </m:e>
                          <m:sub>
                            <m:r>
                              <a:rPr lang="fr-CH" sz="3600" i="1">
                                <a:latin typeface="Cambria Math" panose="02040503050406030204" pitchFamily="18" charset="0"/>
                              </a:rPr>
                              <m:t>𝑣</m:t>
                            </m:r>
                          </m:sub>
                        </m:sSub>
                      </m:den>
                    </m:f>
                    <m:r>
                      <a:rPr lang="fr-CH" sz="3600" b="0" i="1">
                        <a:latin typeface="Cambria Math" panose="02040503050406030204" pitchFamily="18" charset="0"/>
                      </a:rPr>
                      <m:t>   </m:t>
                    </m:r>
                  </m:oMath>
                </a14:m>
                <a:r>
                  <a:rPr lang="en-US" dirty="0"/>
                  <a:t>for labelled nodes, 0 otherwise</a:t>
                </a:r>
              </a:p>
              <a:p>
                <a14:m>
                  <m:oMath xmlns:m="http://schemas.openxmlformats.org/officeDocument/2006/math">
                    <m:sSubSup>
                      <m:sSubSupPr>
                        <m:ctrlPr>
                          <a:rPr lang="fr-CH" sz="3600" i="1">
                            <a:latin typeface="Cambria Math" panose="02040503050406030204" pitchFamily="18" charset="0"/>
                          </a:rPr>
                        </m:ctrlPr>
                      </m:sSubSupPr>
                      <m:e>
                        <m:r>
                          <a:rPr lang="fr-CH" sz="3600" i="1">
                            <a:latin typeface="Cambria Math" panose="02040503050406030204" pitchFamily="18" charset="0"/>
                          </a:rPr>
                          <m:t>𝑝</m:t>
                        </m:r>
                      </m:e>
                      <m:sub>
                        <m:r>
                          <a:rPr lang="fr-CH" sz="3600" i="1">
                            <a:latin typeface="Cambria Math" panose="02040503050406030204" pitchFamily="18" charset="0"/>
                          </a:rPr>
                          <m:t>𝑣</m:t>
                        </m:r>
                      </m:sub>
                      <m:sup>
                        <m:r>
                          <a:rPr lang="fr-CH" sz="3600" i="1">
                            <a:latin typeface="Cambria Math" panose="02040503050406030204" pitchFamily="18" charset="0"/>
                          </a:rPr>
                          <m:t>𝑎𝑏𝑎</m:t>
                        </m:r>
                      </m:sup>
                    </m:sSubSup>
                    <m:r>
                      <a:rPr lang="fr-CH" sz="3600" b="0" i="1">
                        <a:latin typeface="Cambria Math" panose="02040503050406030204" pitchFamily="18" charset="0"/>
                      </a:rPr>
                      <m:t>=1−</m:t>
                    </m:r>
                  </m:oMath>
                </a14:m>
                <a:r>
                  <a:rPr lang="fr-CH" sz="3200" dirty="0"/>
                  <a:t> </a:t>
                </a:r>
                <a14:m>
                  <m:oMath xmlns:m="http://schemas.openxmlformats.org/officeDocument/2006/math">
                    <m:sSubSup>
                      <m:sSubSupPr>
                        <m:ctrlPr>
                          <a:rPr lang="fr-CH" sz="3200" i="1">
                            <a:latin typeface="Cambria Math" panose="02040503050406030204" pitchFamily="18" charset="0"/>
                          </a:rPr>
                        </m:ctrlPr>
                      </m:sSubSupPr>
                      <m:e>
                        <m:r>
                          <a:rPr lang="fr-CH" sz="3200" i="1">
                            <a:latin typeface="Cambria Math" panose="02040503050406030204" pitchFamily="18" charset="0"/>
                          </a:rPr>
                          <m:t>𝑝</m:t>
                        </m:r>
                      </m:e>
                      <m:sub>
                        <m:r>
                          <a:rPr lang="fr-CH" sz="3200" i="1">
                            <a:latin typeface="Cambria Math" panose="02040503050406030204" pitchFamily="18" charset="0"/>
                          </a:rPr>
                          <m:t>𝑣</m:t>
                        </m:r>
                      </m:sub>
                      <m:sup>
                        <m:r>
                          <a:rPr lang="fr-CH" sz="3200" i="1">
                            <a:latin typeface="Cambria Math" panose="02040503050406030204" pitchFamily="18" charset="0"/>
                          </a:rPr>
                          <m:t>𝑐𝑜𝑛</m:t>
                        </m:r>
                      </m:sup>
                    </m:sSubSup>
                    <m:r>
                      <a:rPr lang="fr-CH" sz="3200" b="0" i="1">
                        <a:latin typeface="Cambria Math" panose="02040503050406030204" pitchFamily="18" charset="0"/>
                      </a:rPr>
                      <m:t>−</m:t>
                    </m:r>
                    <m:sSubSup>
                      <m:sSubSupPr>
                        <m:ctrlPr>
                          <a:rPr lang="fr-CH" sz="3200" i="1">
                            <a:latin typeface="Cambria Math" panose="02040503050406030204" pitchFamily="18" charset="0"/>
                          </a:rPr>
                        </m:ctrlPr>
                      </m:sSubSupPr>
                      <m:e>
                        <m:r>
                          <a:rPr lang="fr-CH" sz="3200" i="1">
                            <a:latin typeface="Cambria Math" panose="02040503050406030204" pitchFamily="18" charset="0"/>
                          </a:rPr>
                          <m:t>𝑝</m:t>
                        </m:r>
                      </m:e>
                      <m:sub>
                        <m:r>
                          <a:rPr lang="fr-CH" sz="3200" i="1">
                            <a:latin typeface="Cambria Math" panose="02040503050406030204" pitchFamily="18" charset="0"/>
                          </a:rPr>
                          <m:t>𝑣</m:t>
                        </m:r>
                      </m:sub>
                      <m:sup>
                        <m:r>
                          <a:rPr lang="fr-CH" sz="3200" i="1">
                            <a:latin typeface="Cambria Math" panose="02040503050406030204" pitchFamily="18" charset="0"/>
                          </a:rPr>
                          <m:t>𝑖𝑛𝑗</m:t>
                        </m:r>
                      </m:sup>
                    </m:sSubSup>
                  </m:oMath>
                </a14:m>
                <a:endParaRPr lang="en-US" dirty="0"/>
              </a:p>
            </p:txBody>
          </p:sp>
        </mc:Choice>
        <mc:Fallback xmlns="">
          <p:sp>
            <p:nvSpPr>
              <p:cNvPr id="3" name="Content Placeholder 2">
                <a:extLst>
                  <a:ext uri="{FF2B5EF4-FFF2-40B4-BE49-F238E27FC236}">
                    <a16:creationId xmlns:a16="http://schemas.microsoft.com/office/drawing/2014/main" id="{ADA1154A-C8D2-474D-9AF0-E1B5C097995F}"/>
                  </a:ext>
                </a:extLst>
              </p:cNvPr>
              <p:cNvSpPr>
                <a:spLocks noGrp="1" noRot="1" noChangeAspect="1" noMove="1" noResize="1" noEditPoints="1" noAdjustHandles="1" noChangeArrowheads="1" noChangeShapeType="1" noTextEdit="1"/>
              </p:cNvSpPr>
              <p:nvPr>
                <p:ph idx="1"/>
              </p:nvPr>
            </p:nvSpPr>
            <p:spPr>
              <a:xfrm>
                <a:off x="323007" y="1396755"/>
                <a:ext cx="10790331" cy="5809192"/>
              </a:xfrm>
              <a:blipFill>
                <a:blip r:embed="rId3"/>
                <a:stretch>
                  <a:fillRect l="-353" r="-940"/>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86577EA2-2C50-B245-9ED0-624BB14575FD}"/>
              </a:ext>
            </a:extLst>
          </p:cNvPr>
          <p:cNvSpPr>
            <a:spLocks noGrp="1"/>
          </p:cNvSpPr>
          <p:nvPr>
            <p:ph type="ftr" sz="quarter" idx="10"/>
          </p:nvPr>
        </p:nvSpPr>
        <p:spPr/>
        <p:txBody>
          <a:bodyPr/>
          <a:lstStyle/>
          <a:p>
            <a:r>
              <a:rPr lang="fr-CH"/>
              <a:t>©2022, Karl Aberer, EPFL-IC, Laboratoire de systèmes d'informations répartis </a:t>
            </a:r>
            <a:endParaRPr lang="en-GB" dirty="0"/>
          </a:p>
        </p:txBody>
      </p:sp>
    </p:spTree>
    <p:extLst>
      <p:ext uri="{BB962C8B-B14F-4D97-AF65-F5344CB8AC3E}">
        <p14:creationId xmlns:p14="http://schemas.microsoft.com/office/powerpoint/2010/main" val="325371701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A210BC-AAE3-0E4B-9F73-BA9C4D5F8AB0}"/>
              </a:ext>
            </a:extLst>
          </p:cNvPr>
          <p:cNvSpPr>
            <a:spLocks noGrp="1"/>
          </p:cNvSpPr>
          <p:nvPr>
            <p:ph type="title"/>
          </p:nvPr>
        </p:nvSpPr>
        <p:spPr/>
        <p:txBody>
          <a:bodyPr/>
          <a:lstStyle/>
          <a:p>
            <a:r>
              <a:rPr lang="en-US"/>
              <a:t>Behavior of Probabilities: Labelled Nodes</a:t>
            </a:r>
          </a:p>
        </p:txBody>
      </p:sp>
      <p:pic>
        <p:nvPicPr>
          <p:cNvPr id="6" name="Content Placeholder 5">
            <a:extLst>
              <a:ext uri="{FF2B5EF4-FFF2-40B4-BE49-F238E27FC236}">
                <a16:creationId xmlns:a16="http://schemas.microsoft.com/office/drawing/2014/main" id="{E175E0F5-D4D0-6F41-9830-B18CECCA93C5}"/>
              </a:ext>
            </a:extLst>
          </p:cNvPr>
          <p:cNvPicPr>
            <a:picLocks noGrp="1" noChangeAspect="1"/>
          </p:cNvPicPr>
          <p:nvPr>
            <p:ph idx="1"/>
          </p:nvPr>
        </p:nvPicPr>
        <p:blipFill>
          <a:blip r:embed="rId3"/>
          <a:stretch>
            <a:fillRect/>
          </a:stretch>
        </p:blipFill>
        <p:spPr>
          <a:xfrm>
            <a:off x="3808496" y="4891448"/>
            <a:ext cx="3855665" cy="2463342"/>
          </a:xfrm>
          <a:prstGeom prst="rect">
            <a:avLst/>
          </a:prstGeom>
        </p:spPr>
      </p:pic>
      <p:sp>
        <p:nvSpPr>
          <p:cNvPr id="4" name="Footer Placeholder 3">
            <a:extLst>
              <a:ext uri="{FF2B5EF4-FFF2-40B4-BE49-F238E27FC236}">
                <a16:creationId xmlns:a16="http://schemas.microsoft.com/office/drawing/2014/main" id="{3F1AC59B-0143-F54C-B004-476187AB5E5A}"/>
              </a:ext>
            </a:extLst>
          </p:cNvPr>
          <p:cNvSpPr>
            <a:spLocks noGrp="1"/>
          </p:cNvSpPr>
          <p:nvPr>
            <p:ph type="ftr" sz="quarter" idx="10"/>
          </p:nvPr>
        </p:nvSpPr>
        <p:spPr/>
        <p:txBody>
          <a:bodyPr/>
          <a:lstStyle/>
          <a:p>
            <a:r>
              <a:rPr lang="fr-CH"/>
              <a:t>©2022, Karl Aberer, EPFL-IC, Laboratoire de systèmes d'informations répartis </a:t>
            </a:r>
            <a:endParaRPr lang="en-GB" dirty="0"/>
          </a:p>
        </p:txBody>
      </p:sp>
      <p:pic>
        <p:nvPicPr>
          <p:cNvPr id="7" name="Picture 6">
            <a:extLst>
              <a:ext uri="{FF2B5EF4-FFF2-40B4-BE49-F238E27FC236}">
                <a16:creationId xmlns:a16="http://schemas.microsoft.com/office/drawing/2014/main" id="{7178A1B6-F3DB-6546-809D-9375062FE3EA}"/>
              </a:ext>
            </a:extLst>
          </p:cNvPr>
          <p:cNvPicPr>
            <a:picLocks noChangeAspect="1"/>
          </p:cNvPicPr>
          <p:nvPr/>
        </p:nvPicPr>
        <p:blipFill>
          <a:blip r:embed="rId4"/>
          <a:stretch>
            <a:fillRect/>
          </a:stretch>
        </p:blipFill>
        <p:spPr>
          <a:xfrm>
            <a:off x="7664162" y="4883481"/>
            <a:ext cx="3862342" cy="2499793"/>
          </a:xfrm>
          <a:prstGeom prst="rect">
            <a:avLst/>
          </a:prstGeom>
        </p:spPr>
      </p:pic>
      <p:sp>
        <p:nvSpPr>
          <p:cNvPr id="8" name="Content Placeholder 2">
            <a:extLst>
              <a:ext uri="{FF2B5EF4-FFF2-40B4-BE49-F238E27FC236}">
                <a16:creationId xmlns:a16="http://schemas.microsoft.com/office/drawing/2014/main" id="{D2D62E4B-52A6-544F-A3DF-128CA8ABEA88}"/>
              </a:ext>
            </a:extLst>
          </p:cNvPr>
          <p:cNvSpPr txBox="1">
            <a:spLocks/>
          </p:cNvSpPr>
          <p:nvPr/>
        </p:nvSpPr>
        <p:spPr bwMode="auto">
          <a:xfrm>
            <a:off x="233048" y="1549485"/>
            <a:ext cx="10790331" cy="2339319"/>
          </a:xfrm>
          <a:prstGeom prst="rect">
            <a:avLst/>
          </a:prstGeom>
          <a:noFill/>
          <a:ln w="9525">
            <a:noFill/>
            <a:miter lim="800000"/>
            <a:headEnd/>
            <a:tailEnd/>
          </a:ln>
          <a:effectLst/>
        </p:spPr>
        <p:txBody>
          <a:bodyPr vert="horz" wrap="square" lIns="113111" tIns="56558" rIns="113111" bIns="56558" numCol="1" anchor="t" anchorCtr="0" compatLnSpc="1">
            <a:prstTxWarp prst="textNoShape">
              <a:avLst/>
            </a:prstTxWarp>
          </a:bodyPr>
          <a:lstStyle>
            <a:lvl1pPr marL="0" indent="0" algn="l" rtl="0" fontAlgn="base">
              <a:spcBef>
                <a:spcPct val="20000"/>
              </a:spcBef>
              <a:spcAft>
                <a:spcPct val="0"/>
              </a:spcAft>
              <a:buNone/>
              <a:defRPr sz="3500">
                <a:solidFill>
                  <a:schemeClr val="tx1"/>
                </a:solidFill>
                <a:latin typeface="Calibri"/>
                <a:ea typeface="+mn-ea"/>
                <a:cs typeface="Calibri"/>
              </a:defRPr>
            </a:lvl1pPr>
            <a:lvl2pPr marL="919040" indent="-353476" algn="l" rtl="0" fontAlgn="base">
              <a:spcBef>
                <a:spcPct val="20000"/>
              </a:spcBef>
              <a:spcAft>
                <a:spcPct val="0"/>
              </a:spcAft>
              <a:buChar char="–"/>
              <a:defRPr sz="3000">
                <a:solidFill>
                  <a:schemeClr val="tx1"/>
                </a:solidFill>
                <a:latin typeface="Calibri"/>
                <a:cs typeface="Calibri"/>
              </a:defRPr>
            </a:lvl2pPr>
            <a:lvl3pPr marL="1413908" indent="-282781" algn="l" rtl="0" fontAlgn="base">
              <a:spcBef>
                <a:spcPct val="20000"/>
              </a:spcBef>
              <a:spcAft>
                <a:spcPct val="0"/>
              </a:spcAft>
              <a:buChar char="•"/>
              <a:defRPr sz="2500">
                <a:solidFill>
                  <a:schemeClr val="tx1"/>
                </a:solidFill>
                <a:latin typeface="Calibri"/>
                <a:cs typeface="Calibri"/>
              </a:defRPr>
            </a:lvl3pPr>
            <a:lvl4pPr marL="1979469" indent="-282781" algn="l" rtl="0" fontAlgn="base">
              <a:spcBef>
                <a:spcPct val="20000"/>
              </a:spcBef>
              <a:spcAft>
                <a:spcPct val="0"/>
              </a:spcAft>
              <a:buChar char="–"/>
              <a:defRPr sz="2200">
                <a:solidFill>
                  <a:schemeClr val="tx1"/>
                </a:solidFill>
                <a:latin typeface="Calibri"/>
                <a:cs typeface="Calibri"/>
              </a:defRPr>
            </a:lvl4pPr>
            <a:lvl5pPr marL="2545032" indent="-282781" algn="l" rtl="0" fontAlgn="base">
              <a:spcBef>
                <a:spcPct val="20000"/>
              </a:spcBef>
              <a:spcAft>
                <a:spcPct val="0"/>
              </a:spcAft>
              <a:buChar char="»"/>
              <a:defRPr sz="2200">
                <a:solidFill>
                  <a:schemeClr val="tx1"/>
                </a:solidFill>
                <a:latin typeface="Calibri"/>
                <a:cs typeface="Calibri"/>
              </a:defRPr>
            </a:lvl5pPr>
            <a:lvl6pPr marL="3110593" indent="-282781" algn="l" rtl="0" fontAlgn="base">
              <a:spcBef>
                <a:spcPct val="20000"/>
              </a:spcBef>
              <a:spcAft>
                <a:spcPct val="0"/>
              </a:spcAft>
              <a:buChar char="»"/>
              <a:defRPr sz="1500">
                <a:solidFill>
                  <a:schemeClr val="tx1"/>
                </a:solidFill>
                <a:latin typeface="+mn-lt"/>
              </a:defRPr>
            </a:lvl6pPr>
            <a:lvl7pPr marL="3676156" indent="-282781" algn="l" rtl="0" fontAlgn="base">
              <a:spcBef>
                <a:spcPct val="20000"/>
              </a:spcBef>
              <a:spcAft>
                <a:spcPct val="0"/>
              </a:spcAft>
              <a:buChar char="»"/>
              <a:defRPr sz="1500">
                <a:solidFill>
                  <a:schemeClr val="tx1"/>
                </a:solidFill>
                <a:latin typeface="+mn-lt"/>
              </a:defRPr>
            </a:lvl7pPr>
            <a:lvl8pPr marL="4241719" indent="-282781" algn="l" rtl="0" fontAlgn="base">
              <a:spcBef>
                <a:spcPct val="20000"/>
              </a:spcBef>
              <a:spcAft>
                <a:spcPct val="0"/>
              </a:spcAft>
              <a:buChar char="»"/>
              <a:defRPr sz="1500">
                <a:solidFill>
                  <a:schemeClr val="tx1"/>
                </a:solidFill>
                <a:latin typeface="+mn-lt"/>
              </a:defRPr>
            </a:lvl8pPr>
            <a:lvl9pPr marL="4807282" indent="-282781" algn="l" rtl="0" fontAlgn="base">
              <a:spcBef>
                <a:spcPct val="20000"/>
              </a:spcBef>
              <a:spcAft>
                <a:spcPct val="0"/>
              </a:spcAft>
              <a:buChar char="»"/>
              <a:defRPr sz="1500">
                <a:solidFill>
                  <a:schemeClr val="tx1"/>
                </a:solidFill>
                <a:latin typeface="+mn-lt"/>
              </a:defRPr>
            </a:lvl9pPr>
          </a:lstStyle>
          <a:p>
            <a:pPr marL="457200" indent="-457200">
              <a:buFont typeface="Arial" panose="020B0604020202020204" pitchFamily="34" charset="0"/>
              <a:buChar char="•"/>
            </a:pPr>
            <a:r>
              <a:rPr lang="en-US" kern="0"/>
              <a:t>Injection probability increases with the degree of the nodes, while continuation probability decreases</a:t>
            </a:r>
          </a:p>
          <a:p>
            <a:pPr marL="457200" indent="-457200">
              <a:buFont typeface="Arial" panose="020B0604020202020204" pitchFamily="34" charset="0"/>
              <a:buChar char="•"/>
            </a:pPr>
            <a:r>
              <a:rPr lang="en-US" kern="0"/>
              <a:t>Abandoning probability positive for only very low degree nodes (d = 1,2)</a:t>
            </a:r>
          </a:p>
        </p:txBody>
      </p:sp>
      <p:pic>
        <p:nvPicPr>
          <p:cNvPr id="9" name="Picture 8">
            <a:extLst>
              <a:ext uri="{FF2B5EF4-FFF2-40B4-BE49-F238E27FC236}">
                <a16:creationId xmlns:a16="http://schemas.microsoft.com/office/drawing/2014/main" id="{5C07C1BE-C5D3-8C4C-A335-E3FB048A75B6}"/>
              </a:ext>
            </a:extLst>
          </p:cNvPr>
          <p:cNvPicPr>
            <a:picLocks noChangeAspect="1"/>
          </p:cNvPicPr>
          <p:nvPr/>
        </p:nvPicPr>
        <p:blipFill>
          <a:blip r:embed="rId5"/>
          <a:stretch>
            <a:fillRect/>
          </a:stretch>
        </p:blipFill>
        <p:spPr>
          <a:xfrm>
            <a:off x="233048" y="4891448"/>
            <a:ext cx="3855666" cy="2463342"/>
          </a:xfrm>
          <a:prstGeom prst="rect">
            <a:avLst/>
          </a:prstGeom>
        </p:spPr>
      </p:pic>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10F99C96-51F6-DC41-AB42-5218E9A69F21}"/>
                  </a:ext>
                </a:extLst>
              </p:cNvPr>
              <p:cNvSpPr/>
              <p:nvPr/>
            </p:nvSpPr>
            <p:spPr>
              <a:xfrm>
                <a:off x="1940782" y="4421093"/>
                <a:ext cx="621837"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fr-CH" sz="1600" i="1">
                              <a:latin typeface="Cambria Math" panose="02040503050406030204" pitchFamily="18" charset="0"/>
                            </a:rPr>
                          </m:ctrlPr>
                        </m:sSubSupPr>
                        <m:e>
                          <m:r>
                            <a:rPr lang="fr-CH" sz="1600" i="1">
                              <a:latin typeface="Cambria Math" panose="02040503050406030204" pitchFamily="18" charset="0"/>
                            </a:rPr>
                            <m:t>𝑝</m:t>
                          </m:r>
                        </m:e>
                        <m:sub>
                          <m:r>
                            <a:rPr lang="fr-CH" sz="1600" i="1">
                              <a:latin typeface="Cambria Math" panose="02040503050406030204" pitchFamily="18" charset="0"/>
                            </a:rPr>
                            <m:t>𝑣</m:t>
                          </m:r>
                        </m:sub>
                        <m:sup>
                          <m:r>
                            <a:rPr lang="fr-CH" sz="1600" i="1">
                              <a:latin typeface="Cambria Math" panose="02040503050406030204" pitchFamily="18" charset="0"/>
                            </a:rPr>
                            <m:t>𝑐𝑜𝑛</m:t>
                          </m:r>
                        </m:sup>
                      </m:sSubSup>
                    </m:oMath>
                  </m:oMathPara>
                </a14:m>
                <a:endParaRPr lang="en-US"/>
              </a:p>
            </p:txBody>
          </p:sp>
        </mc:Choice>
        <mc:Fallback xmlns="">
          <p:sp>
            <p:nvSpPr>
              <p:cNvPr id="10" name="Rectangle 9">
                <a:extLst>
                  <a:ext uri="{FF2B5EF4-FFF2-40B4-BE49-F238E27FC236}">
                    <a16:creationId xmlns:a16="http://schemas.microsoft.com/office/drawing/2014/main" id="{10F99C96-51F6-DC41-AB42-5218E9A69F21}"/>
                  </a:ext>
                </a:extLst>
              </p:cNvPr>
              <p:cNvSpPr>
                <a:spLocks noRot="1" noChangeAspect="1" noMove="1" noResize="1" noEditPoints="1" noAdjustHandles="1" noChangeArrowheads="1" noChangeShapeType="1" noTextEdit="1"/>
              </p:cNvSpPr>
              <p:nvPr/>
            </p:nvSpPr>
            <p:spPr>
              <a:xfrm>
                <a:off x="1940782" y="4421093"/>
                <a:ext cx="621837" cy="338554"/>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65481240-5EED-0D4A-B208-F4E7AF4A7148}"/>
                  </a:ext>
                </a:extLst>
              </p:cNvPr>
              <p:cNvSpPr/>
              <p:nvPr/>
            </p:nvSpPr>
            <p:spPr>
              <a:xfrm>
                <a:off x="5721078" y="4421093"/>
                <a:ext cx="584327" cy="38318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fr-CH" sz="1600" i="1">
                              <a:latin typeface="Cambria Math" panose="02040503050406030204" pitchFamily="18" charset="0"/>
                            </a:rPr>
                          </m:ctrlPr>
                        </m:sSubSupPr>
                        <m:e>
                          <m:r>
                            <a:rPr lang="fr-CH" sz="1600" i="1">
                              <a:latin typeface="Cambria Math" panose="02040503050406030204" pitchFamily="18" charset="0"/>
                            </a:rPr>
                            <m:t>𝑝</m:t>
                          </m:r>
                        </m:e>
                        <m:sub>
                          <m:r>
                            <a:rPr lang="fr-CH" sz="1600" i="1">
                              <a:latin typeface="Cambria Math" panose="02040503050406030204" pitchFamily="18" charset="0"/>
                            </a:rPr>
                            <m:t>𝑣</m:t>
                          </m:r>
                        </m:sub>
                        <m:sup>
                          <m:r>
                            <a:rPr lang="fr-CH" sz="1600" i="1">
                              <a:latin typeface="Cambria Math" panose="02040503050406030204" pitchFamily="18" charset="0"/>
                            </a:rPr>
                            <m:t>𝑖𝑛𝑗</m:t>
                          </m:r>
                        </m:sup>
                      </m:sSubSup>
                    </m:oMath>
                  </m:oMathPara>
                </a14:m>
                <a:endParaRPr lang="en-US"/>
              </a:p>
            </p:txBody>
          </p:sp>
        </mc:Choice>
        <mc:Fallback xmlns="">
          <p:sp>
            <p:nvSpPr>
              <p:cNvPr id="11" name="Rectangle 10">
                <a:extLst>
                  <a:ext uri="{FF2B5EF4-FFF2-40B4-BE49-F238E27FC236}">
                    <a16:creationId xmlns:a16="http://schemas.microsoft.com/office/drawing/2014/main" id="{65481240-5EED-0D4A-B208-F4E7AF4A7148}"/>
                  </a:ext>
                </a:extLst>
              </p:cNvPr>
              <p:cNvSpPr>
                <a:spLocks noRot="1" noChangeAspect="1" noMove="1" noResize="1" noEditPoints="1" noAdjustHandles="1" noChangeArrowheads="1" noChangeShapeType="1" noTextEdit="1"/>
              </p:cNvSpPr>
              <p:nvPr/>
            </p:nvSpPr>
            <p:spPr>
              <a:xfrm>
                <a:off x="5721078" y="4421093"/>
                <a:ext cx="584327" cy="38318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3DC5AA08-2720-4340-8182-7C2FF7213029}"/>
                  </a:ext>
                </a:extLst>
              </p:cNvPr>
              <p:cNvSpPr/>
              <p:nvPr/>
            </p:nvSpPr>
            <p:spPr>
              <a:xfrm>
                <a:off x="9111587" y="4396373"/>
                <a:ext cx="637354" cy="3429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fr-CH" sz="1600" i="1">
                              <a:latin typeface="Cambria Math" panose="02040503050406030204" pitchFamily="18" charset="0"/>
                            </a:rPr>
                          </m:ctrlPr>
                        </m:sSubSupPr>
                        <m:e>
                          <m:r>
                            <a:rPr lang="fr-CH" sz="1600" i="1">
                              <a:latin typeface="Cambria Math" panose="02040503050406030204" pitchFamily="18" charset="0"/>
                            </a:rPr>
                            <m:t>𝑝</m:t>
                          </m:r>
                        </m:e>
                        <m:sub>
                          <m:r>
                            <a:rPr lang="fr-CH" sz="1600" i="1">
                              <a:latin typeface="Cambria Math" panose="02040503050406030204" pitchFamily="18" charset="0"/>
                            </a:rPr>
                            <m:t>𝑣</m:t>
                          </m:r>
                        </m:sub>
                        <m:sup>
                          <m:r>
                            <a:rPr lang="fr-CH" sz="1600" i="1">
                              <a:latin typeface="Cambria Math" panose="02040503050406030204" pitchFamily="18" charset="0"/>
                            </a:rPr>
                            <m:t>𝑎𝑏</m:t>
                          </m:r>
                          <m:r>
                            <a:rPr lang="fr-CH" sz="1600" b="0" i="1">
                              <a:latin typeface="Cambria Math" panose="02040503050406030204" pitchFamily="18" charset="0"/>
                            </a:rPr>
                            <m:t>𝑎</m:t>
                          </m:r>
                        </m:sup>
                      </m:sSubSup>
                    </m:oMath>
                  </m:oMathPara>
                </a14:m>
                <a:endParaRPr lang="en-US"/>
              </a:p>
            </p:txBody>
          </p:sp>
        </mc:Choice>
        <mc:Fallback xmlns="">
          <p:sp>
            <p:nvSpPr>
              <p:cNvPr id="12" name="Rectangle 11">
                <a:extLst>
                  <a:ext uri="{FF2B5EF4-FFF2-40B4-BE49-F238E27FC236}">
                    <a16:creationId xmlns:a16="http://schemas.microsoft.com/office/drawing/2014/main" id="{3DC5AA08-2720-4340-8182-7C2FF7213029}"/>
                  </a:ext>
                </a:extLst>
              </p:cNvPr>
              <p:cNvSpPr>
                <a:spLocks noRot="1" noChangeAspect="1" noMove="1" noResize="1" noEditPoints="1" noAdjustHandles="1" noChangeArrowheads="1" noChangeShapeType="1" noTextEdit="1"/>
              </p:cNvSpPr>
              <p:nvPr/>
            </p:nvSpPr>
            <p:spPr>
              <a:xfrm>
                <a:off x="9111587" y="4396373"/>
                <a:ext cx="637354" cy="342979"/>
              </a:xfrm>
              <a:prstGeom prst="rect">
                <a:avLst/>
              </a:prstGeom>
              <a:blipFill>
                <a:blip r:embed="rId8"/>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01165658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7B00BC-5F06-2F48-862E-F402C18F558D}"/>
              </a:ext>
            </a:extLst>
          </p:cNvPr>
          <p:cNvSpPr>
            <a:spLocks noGrp="1"/>
          </p:cNvSpPr>
          <p:nvPr>
            <p:ph type="title"/>
          </p:nvPr>
        </p:nvSpPr>
        <p:spPr/>
        <p:txBody>
          <a:bodyPr/>
          <a:lstStyle/>
          <a:p>
            <a:r>
              <a:rPr lang="en-US"/>
              <a:t>Behavior of Probabilities: Unlabelled Nodes</a:t>
            </a:r>
          </a:p>
        </p:txBody>
      </p:sp>
      <p:sp>
        <p:nvSpPr>
          <p:cNvPr id="3" name="Content Placeholder 2">
            <a:extLst>
              <a:ext uri="{FF2B5EF4-FFF2-40B4-BE49-F238E27FC236}">
                <a16:creationId xmlns:a16="http://schemas.microsoft.com/office/drawing/2014/main" id="{4C58715F-A851-BE42-8049-43F3047A8FDA}"/>
              </a:ext>
            </a:extLst>
          </p:cNvPr>
          <p:cNvSpPr>
            <a:spLocks noGrp="1"/>
          </p:cNvSpPr>
          <p:nvPr>
            <p:ph idx="1"/>
          </p:nvPr>
        </p:nvSpPr>
        <p:spPr>
          <a:xfrm>
            <a:off x="233048" y="1549485"/>
            <a:ext cx="10790331" cy="2339319"/>
          </a:xfrm>
        </p:spPr>
        <p:txBody>
          <a:bodyPr/>
          <a:lstStyle/>
          <a:p>
            <a:pPr marL="457200" indent="-457200">
              <a:buFont typeface="Arial" panose="020B0604020202020204" pitchFamily="34" charset="0"/>
              <a:buChar char="•"/>
            </a:pPr>
            <a:r>
              <a:rPr lang="en-US"/>
              <a:t>Abandon probability increases with degree</a:t>
            </a:r>
          </a:p>
          <a:p>
            <a:pPr marL="457200" indent="-457200">
              <a:buFont typeface="Arial" panose="020B0604020202020204" pitchFamily="34" charset="0"/>
              <a:buChar char="•"/>
            </a:pPr>
            <a:r>
              <a:rPr lang="en-US"/>
              <a:t>Prevents algorithm from propagating information through unlabeled, high-degree nodes</a:t>
            </a:r>
          </a:p>
        </p:txBody>
      </p:sp>
      <p:sp>
        <p:nvSpPr>
          <p:cNvPr id="4" name="Footer Placeholder 3">
            <a:extLst>
              <a:ext uri="{FF2B5EF4-FFF2-40B4-BE49-F238E27FC236}">
                <a16:creationId xmlns:a16="http://schemas.microsoft.com/office/drawing/2014/main" id="{A87FD6A9-A975-CB48-9079-A456934AADDB}"/>
              </a:ext>
            </a:extLst>
          </p:cNvPr>
          <p:cNvSpPr>
            <a:spLocks noGrp="1"/>
          </p:cNvSpPr>
          <p:nvPr>
            <p:ph type="ftr" sz="quarter" idx="10"/>
          </p:nvPr>
        </p:nvSpPr>
        <p:spPr/>
        <p:txBody>
          <a:bodyPr/>
          <a:lstStyle/>
          <a:p>
            <a:r>
              <a:rPr lang="fr-CH"/>
              <a:t>©2022, Karl Aberer, EPFL-IC, Laboratoire de systèmes d'informations répartis </a:t>
            </a:r>
            <a:endParaRPr lang="en-GB" dirty="0"/>
          </a:p>
        </p:txBody>
      </p:sp>
      <p:pic>
        <p:nvPicPr>
          <p:cNvPr id="5" name="Picture 4">
            <a:extLst>
              <a:ext uri="{FF2B5EF4-FFF2-40B4-BE49-F238E27FC236}">
                <a16:creationId xmlns:a16="http://schemas.microsoft.com/office/drawing/2014/main" id="{9691BA8A-4958-9D4F-9E93-AA2415D24437}"/>
              </a:ext>
            </a:extLst>
          </p:cNvPr>
          <p:cNvPicPr>
            <a:picLocks noChangeAspect="1"/>
          </p:cNvPicPr>
          <p:nvPr/>
        </p:nvPicPr>
        <p:blipFill>
          <a:blip r:embed="rId3"/>
          <a:stretch>
            <a:fillRect/>
          </a:stretch>
        </p:blipFill>
        <p:spPr>
          <a:xfrm>
            <a:off x="6451379" y="4489950"/>
            <a:ext cx="4572000" cy="2921000"/>
          </a:xfrm>
          <a:prstGeom prst="rect">
            <a:avLst/>
          </a:prstGeom>
        </p:spPr>
      </p:pic>
      <p:pic>
        <p:nvPicPr>
          <p:cNvPr id="6" name="Picture 5">
            <a:extLst>
              <a:ext uri="{FF2B5EF4-FFF2-40B4-BE49-F238E27FC236}">
                <a16:creationId xmlns:a16="http://schemas.microsoft.com/office/drawing/2014/main" id="{80A39E71-B7A6-6A41-8160-103DBD10DF5D}"/>
              </a:ext>
            </a:extLst>
          </p:cNvPr>
          <p:cNvPicPr>
            <a:picLocks noChangeAspect="1"/>
          </p:cNvPicPr>
          <p:nvPr/>
        </p:nvPicPr>
        <p:blipFill>
          <a:blip r:embed="rId4"/>
          <a:stretch>
            <a:fillRect/>
          </a:stretch>
        </p:blipFill>
        <p:spPr>
          <a:xfrm>
            <a:off x="1259111" y="4437677"/>
            <a:ext cx="4572000" cy="2921000"/>
          </a:xfrm>
          <a:prstGeom prst="rect">
            <a:avLst/>
          </a:prstGeom>
        </p:spPr>
      </p:pic>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B1EBA13C-CE9B-A84D-B759-320ECEDCEA84}"/>
                  </a:ext>
                </a:extLst>
              </p:cNvPr>
              <p:cNvSpPr/>
              <p:nvPr/>
            </p:nvSpPr>
            <p:spPr>
              <a:xfrm>
                <a:off x="2948894" y="3802372"/>
                <a:ext cx="621837"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fr-CH" sz="1600" i="1">
                              <a:latin typeface="Cambria Math" panose="02040503050406030204" pitchFamily="18" charset="0"/>
                            </a:rPr>
                          </m:ctrlPr>
                        </m:sSubSupPr>
                        <m:e>
                          <m:r>
                            <a:rPr lang="fr-CH" sz="1600" i="1">
                              <a:latin typeface="Cambria Math" panose="02040503050406030204" pitchFamily="18" charset="0"/>
                            </a:rPr>
                            <m:t>𝑝</m:t>
                          </m:r>
                        </m:e>
                        <m:sub>
                          <m:r>
                            <a:rPr lang="fr-CH" sz="1600" i="1">
                              <a:latin typeface="Cambria Math" panose="02040503050406030204" pitchFamily="18" charset="0"/>
                            </a:rPr>
                            <m:t>𝑣</m:t>
                          </m:r>
                        </m:sub>
                        <m:sup>
                          <m:r>
                            <a:rPr lang="fr-CH" sz="1600" i="1">
                              <a:latin typeface="Cambria Math" panose="02040503050406030204" pitchFamily="18" charset="0"/>
                            </a:rPr>
                            <m:t>𝑐𝑜𝑛</m:t>
                          </m:r>
                        </m:sup>
                      </m:sSubSup>
                    </m:oMath>
                  </m:oMathPara>
                </a14:m>
                <a:endParaRPr lang="en-US"/>
              </a:p>
            </p:txBody>
          </p:sp>
        </mc:Choice>
        <mc:Fallback xmlns="">
          <p:sp>
            <p:nvSpPr>
              <p:cNvPr id="7" name="Rectangle 6">
                <a:extLst>
                  <a:ext uri="{FF2B5EF4-FFF2-40B4-BE49-F238E27FC236}">
                    <a16:creationId xmlns:a16="http://schemas.microsoft.com/office/drawing/2014/main" id="{B1EBA13C-CE9B-A84D-B759-320ECEDCEA84}"/>
                  </a:ext>
                </a:extLst>
              </p:cNvPr>
              <p:cNvSpPr>
                <a:spLocks noRot="1" noChangeAspect="1" noMove="1" noResize="1" noEditPoints="1" noAdjustHandles="1" noChangeArrowheads="1" noChangeShapeType="1" noTextEdit="1"/>
              </p:cNvSpPr>
              <p:nvPr/>
            </p:nvSpPr>
            <p:spPr>
              <a:xfrm>
                <a:off x="2948894" y="3802372"/>
                <a:ext cx="621837" cy="338554"/>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606EA915-39DC-5D4B-A3CB-3F0602F16E32}"/>
                  </a:ext>
                </a:extLst>
              </p:cNvPr>
              <p:cNvSpPr/>
              <p:nvPr/>
            </p:nvSpPr>
            <p:spPr>
              <a:xfrm>
                <a:off x="8942902" y="3800159"/>
                <a:ext cx="637354" cy="3429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fr-CH" sz="1600" i="1">
                              <a:latin typeface="Cambria Math" panose="02040503050406030204" pitchFamily="18" charset="0"/>
                            </a:rPr>
                          </m:ctrlPr>
                        </m:sSubSupPr>
                        <m:e>
                          <m:r>
                            <a:rPr lang="fr-CH" sz="1600" i="1">
                              <a:latin typeface="Cambria Math" panose="02040503050406030204" pitchFamily="18" charset="0"/>
                            </a:rPr>
                            <m:t>𝑝</m:t>
                          </m:r>
                        </m:e>
                        <m:sub>
                          <m:r>
                            <a:rPr lang="fr-CH" sz="1600" i="1">
                              <a:latin typeface="Cambria Math" panose="02040503050406030204" pitchFamily="18" charset="0"/>
                            </a:rPr>
                            <m:t>𝑣</m:t>
                          </m:r>
                        </m:sub>
                        <m:sup>
                          <m:r>
                            <a:rPr lang="fr-CH" sz="1600" i="1">
                              <a:latin typeface="Cambria Math" panose="02040503050406030204" pitchFamily="18" charset="0"/>
                            </a:rPr>
                            <m:t>𝑎𝑏𝑎</m:t>
                          </m:r>
                        </m:sup>
                      </m:sSubSup>
                    </m:oMath>
                  </m:oMathPara>
                </a14:m>
                <a:endParaRPr lang="en-US"/>
              </a:p>
            </p:txBody>
          </p:sp>
        </mc:Choice>
        <mc:Fallback xmlns="">
          <p:sp>
            <p:nvSpPr>
              <p:cNvPr id="9" name="Rectangle 8">
                <a:extLst>
                  <a:ext uri="{FF2B5EF4-FFF2-40B4-BE49-F238E27FC236}">
                    <a16:creationId xmlns:a16="http://schemas.microsoft.com/office/drawing/2014/main" id="{606EA915-39DC-5D4B-A3CB-3F0602F16E32}"/>
                  </a:ext>
                </a:extLst>
              </p:cNvPr>
              <p:cNvSpPr>
                <a:spLocks noRot="1" noChangeAspect="1" noMove="1" noResize="1" noEditPoints="1" noAdjustHandles="1" noChangeArrowheads="1" noChangeShapeType="1" noTextEdit="1"/>
              </p:cNvSpPr>
              <p:nvPr/>
            </p:nvSpPr>
            <p:spPr>
              <a:xfrm>
                <a:off x="8942902" y="3800159"/>
                <a:ext cx="637354" cy="342979"/>
              </a:xfrm>
              <a:prstGeom prst="rect">
                <a:avLst/>
              </a:prstGeom>
              <a:blipFill>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78174788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E6DBC5-62B4-944C-B369-1992BE5DB1A0}"/>
              </a:ext>
            </a:extLst>
          </p:cNvPr>
          <p:cNvSpPr>
            <a:spLocks noGrp="1"/>
          </p:cNvSpPr>
          <p:nvPr>
            <p:ph type="title"/>
          </p:nvPr>
        </p:nvSpPr>
        <p:spPr/>
        <p:txBody>
          <a:bodyPr/>
          <a:lstStyle/>
          <a:p>
            <a:r>
              <a:rPr lang="en-US"/>
              <a:t>Extensions</a:t>
            </a:r>
          </a:p>
        </p:txBody>
      </p:sp>
      <p:sp>
        <p:nvSpPr>
          <p:cNvPr id="3" name="Content Placeholder 2">
            <a:extLst>
              <a:ext uri="{FF2B5EF4-FFF2-40B4-BE49-F238E27FC236}">
                <a16:creationId xmlns:a16="http://schemas.microsoft.com/office/drawing/2014/main" id="{7C90E7A2-2B3B-BE40-BEE6-50C8FDBED253}"/>
              </a:ext>
            </a:extLst>
          </p:cNvPr>
          <p:cNvSpPr>
            <a:spLocks noGrp="1"/>
          </p:cNvSpPr>
          <p:nvPr>
            <p:ph idx="1"/>
          </p:nvPr>
        </p:nvSpPr>
        <p:spPr/>
        <p:txBody>
          <a:bodyPr/>
          <a:lstStyle/>
          <a:p>
            <a:r>
              <a:rPr lang="en-US"/>
              <a:t>Label Propagation can be extended to</a:t>
            </a:r>
          </a:p>
          <a:p>
            <a:pPr marL="457200" indent="-457200">
              <a:buFontTx/>
              <a:buChar char="-"/>
            </a:pPr>
            <a:r>
              <a:rPr lang="en-US"/>
              <a:t>A priori knowledge given as probability distribution</a:t>
            </a:r>
          </a:p>
          <a:p>
            <a:pPr marL="457200" indent="-457200">
              <a:buFontTx/>
              <a:buChar char="-"/>
            </a:pPr>
            <a:r>
              <a:rPr lang="en-US"/>
              <a:t>Graphs with weighted edges</a:t>
            </a:r>
          </a:p>
          <a:p>
            <a:pPr marL="457200" indent="-457200">
              <a:buFontTx/>
              <a:buChar char="-"/>
            </a:pPr>
            <a:r>
              <a:rPr lang="en-US"/>
              <a:t>Directed Graphs</a:t>
            </a:r>
          </a:p>
          <a:p>
            <a:pPr marL="457200" indent="-457200">
              <a:buFontTx/>
              <a:buChar char="-"/>
            </a:pPr>
            <a:endParaRPr lang="en-US"/>
          </a:p>
          <a:p>
            <a:r>
              <a:rPr lang="en-US"/>
              <a:t>Alternative algorithm: MAD (modified adsorption)</a:t>
            </a:r>
          </a:p>
          <a:p>
            <a:pPr marL="457200" indent="-457200">
              <a:buFontTx/>
              <a:buChar char="-"/>
            </a:pPr>
            <a:r>
              <a:rPr lang="en-US"/>
              <a:t>Formulates an optimization problem and solves it directly</a:t>
            </a:r>
          </a:p>
          <a:p>
            <a:pPr marL="457200" indent="-457200">
              <a:buFontTx/>
              <a:buChar char="-"/>
            </a:pPr>
            <a:r>
              <a:rPr lang="en-US"/>
              <a:t>Slightly better performance in practice</a:t>
            </a:r>
          </a:p>
        </p:txBody>
      </p:sp>
      <p:sp>
        <p:nvSpPr>
          <p:cNvPr id="4" name="Footer Placeholder 3">
            <a:extLst>
              <a:ext uri="{FF2B5EF4-FFF2-40B4-BE49-F238E27FC236}">
                <a16:creationId xmlns:a16="http://schemas.microsoft.com/office/drawing/2014/main" id="{F8E12C5B-8186-934A-9A10-63FC5CA19B26}"/>
              </a:ext>
            </a:extLst>
          </p:cNvPr>
          <p:cNvSpPr>
            <a:spLocks noGrp="1"/>
          </p:cNvSpPr>
          <p:nvPr>
            <p:ph type="ftr" sz="quarter" idx="10"/>
          </p:nvPr>
        </p:nvSpPr>
        <p:spPr/>
        <p:txBody>
          <a:bodyPr/>
          <a:lstStyle/>
          <a:p>
            <a:r>
              <a:rPr lang="fr-CH"/>
              <a:t>©2022, Karl Aberer, EPFL-IC, Laboratoire de systèmes d'informations répartis </a:t>
            </a:r>
            <a:endParaRPr lang="en-GB" dirty="0"/>
          </a:p>
        </p:txBody>
      </p:sp>
    </p:spTree>
    <p:extLst>
      <p:ext uri="{BB962C8B-B14F-4D97-AF65-F5344CB8AC3E}">
        <p14:creationId xmlns:p14="http://schemas.microsoft.com/office/powerpoint/2010/main" val="273977653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6CB7A6-6EC5-4A47-B4E2-C9FFAC9B6313}"/>
              </a:ext>
            </a:extLst>
          </p:cNvPr>
          <p:cNvSpPr>
            <a:spLocks noGrp="1"/>
          </p:cNvSpPr>
          <p:nvPr>
            <p:ph type="title"/>
          </p:nvPr>
        </p:nvSpPr>
        <p:spPr/>
        <p:txBody>
          <a:bodyPr/>
          <a:lstStyle/>
          <a:p>
            <a:r>
              <a:rPr lang="en-US"/>
              <a:t>Discussion</a:t>
            </a:r>
          </a:p>
        </p:txBody>
      </p:sp>
      <p:sp>
        <p:nvSpPr>
          <p:cNvPr id="3" name="Content Placeholder 2">
            <a:extLst>
              <a:ext uri="{FF2B5EF4-FFF2-40B4-BE49-F238E27FC236}">
                <a16:creationId xmlns:a16="http://schemas.microsoft.com/office/drawing/2014/main" id="{D5865BF9-4EA4-F449-B734-3E01E345D162}"/>
              </a:ext>
            </a:extLst>
          </p:cNvPr>
          <p:cNvSpPr>
            <a:spLocks noGrp="1"/>
          </p:cNvSpPr>
          <p:nvPr>
            <p:ph idx="1"/>
          </p:nvPr>
        </p:nvSpPr>
        <p:spPr/>
        <p:txBody>
          <a:bodyPr/>
          <a:lstStyle/>
          <a:p>
            <a:r>
              <a:rPr lang="en-US"/>
              <a:t>Label propagation is an example of a </a:t>
            </a:r>
            <a:r>
              <a:rPr lang="en-US" b="1"/>
              <a:t>semi-supervised learning</a:t>
            </a:r>
            <a:r>
              <a:rPr lang="en-US"/>
              <a:t> algorithm</a:t>
            </a:r>
          </a:p>
          <a:p>
            <a:pPr marL="457200" indent="-457200">
              <a:buFontTx/>
              <a:buChar char="-"/>
            </a:pPr>
            <a:r>
              <a:rPr lang="en-US"/>
              <a:t>Exploit partial labelling</a:t>
            </a:r>
          </a:p>
          <a:p>
            <a:pPr marL="457200" indent="-457200">
              <a:buFontTx/>
              <a:buChar char="-"/>
            </a:pPr>
            <a:r>
              <a:rPr lang="en-US"/>
              <a:t>Useful in cases where labels are sparse or labels can produced only for special cases using heuristics or background knowledge</a:t>
            </a:r>
          </a:p>
          <a:p>
            <a:pPr marL="457200" indent="-457200">
              <a:buFontTx/>
              <a:buChar char="-"/>
            </a:pPr>
            <a:r>
              <a:rPr lang="en-US"/>
              <a:t>Require that relationships among entities and their labels are correlated by some underlying principle</a:t>
            </a:r>
          </a:p>
        </p:txBody>
      </p:sp>
      <p:sp>
        <p:nvSpPr>
          <p:cNvPr id="4" name="Footer Placeholder 3">
            <a:extLst>
              <a:ext uri="{FF2B5EF4-FFF2-40B4-BE49-F238E27FC236}">
                <a16:creationId xmlns:a16="http://schemas.microsoft.com/office/drawing/2014/main" id="{E35939F2-D435-7647-AFB9-2278AB168BE7}"/>
              </a:ext>
            </a:extLst>
          </p:cNvPr>
          <p:cNvSpPr>
            <a:spLocks noGrp="1"/>
          </p:cNvSpPr>
          <p:nvPr>
            <p:ph type="ftr" sz="quarter" idx="10"/>
          </p:nvPr>
        </p:nvSpPr>
        <p:spPr/>
        <p:txBody>
          <a:bodyPr/>
          <a:lstStyle/>
          <a:p>
            <a:r>
              <a:rPr lang="fr-CH"/>
              <a:t>©2022, Karl Aberer, EPFL-IC, Laboratoire de systèmes d'informations répartis </a:t>
            </a:r>
            <a:endParaRPr lang="en-GB" dirty="0"/>
          </a:p>
        </p:txBody>
      </p:sp>
    </p:spTree>
    <p:extLst>
      <p:ext uri="{BB962C8B-B14F-4D97-AF65-F5344CB8AC3E}">
        <p14:creationId xmlns:p14="http://schemas.microsoft.com/office/powerpoint/2010/main" val="4523026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46538-919F-B94D-A019-781BB551A351}"/>
              </a:ext>
            </a:extLst>
          </p:cNvPr>
          <p:cNvSpPr>
            <a:spLocks noGrp="1"/>
          </p:cNvSpPr>
          <p:nvPr>
            <p:ph type="title"/>
          </p:nvPr>
        </p:nvSpPr>
        <p:spPr/>
        <p:txBody>
          <a:bodyPr/>
          <a:lstStyle/>
          <a:p>
            <a:r>
              <a:rPr lang="en-US"/>
              <a:t>Challenge</a:t>
            </a:r>
          </a:p>
        </p:txBody>
      </p:sp>
      <p:sp>
        <p:nvSpPr>
          <p:cNvPr id="3" name="Content Placeholder 2">
            <a:extLst>
              <a:ext uri="{FF2B5EF4-FFF2-40B4-BE49-F238E27FC236}">
                <a16:creationId xmlns:a16="http://schemas.microsoft.com/office/drawing/2014/main" id="{BF270256-EE5A-9447-A7A2-5B07DD74AADB}"/>
              </a:ext>
            </a:extLst>
          </p:cNvPr>
          <p:cNvSpPr>
            <a:spLocks noGrp="1"/>
          </p:cNvSpPr>
          <p:nvPr>
            <p:ph idx="1"/>
          </p:nvPr>
        </p:nvSpPr>
        <p:spPr/>
        <p:txBody>
          <a:bodyPr/>
          <a:lstStyle/>
          <a:p>
            <a:r>
              <a:rPr lang="en-US"/>
              <a:t>Two problems</a:t>
            </a:r>
          </a:p>
          <a:p>
            <a:pPr marL="457200" indent="-457200">
              <a:buFontTx/>
              <a:buChar char="-"/>
            </a:pPr>
            <a:r>
              <a:rPr lang="en-US"/>
              <a:t>Homonyms: entities with the same name</a:t>
            </a:r>
          </a:p>
          <a:p>
            <a:pPr marL="457200" indent="-457200">
              <a:buFontTx/>
              <a:buChar char="-"/>
            </a:pPr>
            <a:r>
              <a:rPr lang="en-US"/>
              <a:t>Synonyms: different names for the same entity</a:t>
            </a:r>
          </a:p>
          <a:p>
            <a:endParaRPr lang="en-US"/>
          </a:p>
        </p:txBody>
      </p:sp>
      <p:sp>
        <p:nvSpPr>
          <p:cNvPr id="4" name="Footer Placeholder 3">
            <a:extLst>
              <a:ext uri="{FF2B5EF4-FFF2-40B4-BE49-F238E27FC236}">
                <a16:creationId xmlns:a16="http://schemas.microsoft.com/office/drawing/2014/main" id="{DB86DBAA-CB40-6A4A-9986-1A2055966F5D}"/>
              </a:ext>
            </a:extLst>
          </p:cNvPr>
          <p:cNvSpPr>
            <a:spLocks noGrp="1"/>
          </p:cNvSpPr>
          <p:nvPr>
            <p:ph type="ftr" sz="quarter" idx="10"/>
          </p:nvPr>
        </p:nvSpPr>
        <p:spPr/>
        <p:txBody>
          <a:bodyPr/>
          <a:lstStyle/>
          <a:p>
            <a:r>
              <a:rPr lang="fr-CH"/>
              <a:t>©2022, Karl Aberer, EPFL-IC, Laboratoire de systèmes d'informations répartis </a:t>
            </a:r>
            <a:endParaRPr lang="en-GB" dirty="0"/>
          </a:p>
        </p:txBody>
      </p:sp>
      <p:pic>
        <p:nvPicPr>
          <p:cNvPr id="6" name="Picture 5">
            <a:extLst>
              <a:ext uri="{FF2B5EF4-FFF2-40B4-BE49-F238E27FC236}">
                <a16:creationId xmlns:a16="http://schemas.microsoft.com/office/drawing/2014/main" id="{2FAD6C21-084E-E646-AB6D-6EFA129D7A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83647" y="3888804"/>
            <a:ext cx="3799830" cy="3086872"/>
          </a:xfrm>
          <a:prstGeom prst="rect">
            <a:avLst/>
          </a:prstGeom>
        </p:spPr>
      </p:pic>
      <p:pic>
        <p:nvPicPr>
          <p:cNvPr id="8" name="Picture 7">
            <a:extLst>
              <a:ext uri="{FF2B5EF4-FFF2-40B4-BE49-F238E27FC236}">
                <a16:creationId xmlns:a16="http://schemas.microsoft.com/office/drawing/2014/main" id="{D91571E2-73DA-1E49-94B0-6EB76201333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02725" y="3888804"/>
            <a:ext cx="3658515" cy="3086872"/>
          </a:xfrm>
          <a:prstGeom prst="rect">
            <a:avLst/>
          </a:prstGeom>
        </p:spPr>
      </p:pic>
    </p:spTree>
    <p:extLst>
      <p:ext uri="{BB962C8B-B14F-4D97-AF65-F5344CB8AC3E}">
        <p14:creationId xmlns:p14="http://schemas.microsoft.com/office/powerpoint/2010/main" val="313934956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A1F2A6AE-26B1-F345-8498-A6FE4575A740}"/>
                  </a:ext>
                </a:extLst>
              </p:cNvPr>
              <p:cNvSpPr>
                <a:spLocks noGrp="1"/>
              </p:cNvSpPr>
              <p:nvPr>
                <p:ph type="title"/>
              </p:nvPr>
            </p:nvSpPr>
            <p:spPr/>
            <p:txBody>
              <a:bodyPr/>
              <a:lstStyle/>
              <a:p>
                <a:r>
                  <a:rPr lang="fr-CH" sz="4000"/>
                  <a:t>Different neighbors of</a:t>
                </a:r>
                <a:r>
                  <a:rPr lang="en-US" sz="4000"/>
                  <a:t> a node </a:t>
                </a:r>
                <a14:m>
                  <m:oMath xmlns:m="http://schemas.openxmlformats.org/officeDocument/2006/math">
                    <m:r>
                      <a:rPr lang="fr-CH" sz="4000" i="1">
                        <a:latin typeface="Cambria Math" panose="02040503050406030204" pitchFamily="18" charset="0"/>
                      </a:rPr>
                      <m:t>𝑣</m:t>
                    </m:r>
                  </m:oMath>
                </a14:m>
                <a:endParaRPr lang="en-US" sz="4000"/>
              </a:p>
            </p:txBody>
          </p:sp>
        </mc:Choice>
        <mc:Fallback xmlns="">
          <p:sp>
            <p:nvSpPr>
              <p:cNvPr id="2" name="Title 1">
                <a:extLst>
                  <a:ext uri="{FF2B5EF4-FFF2-40B4-BE49-F238E27FC236}">
                    <a16:creationId xmlns:a16="http://schemas.microsoft.com/office/drawing/2014/main" id="{A1F2A6AE-26B1-F345-8498-A6FE4575A740}"/>
                  </a:ext>
                </a:extLst>
              </p:cNvPr>
              <p:cNvSpPr>
                <a:spLocks noGrp="1" noRot="1" noChangeAspect="1" noMove="1" noResize="1" noEditPoints="1" noAdjustHandles="1" noChangeArrowheads="1" noChangeShapeType="1" noTextEdit="1"/>
              </p:cNvSpPr>
              <p:nvPr>
                <p:ph type="title"/>
              </p:nvPr>
            </p:nvSpPr>
            <p:spPr>
              <a:blipFill>
                <a:blip r:embed="rId2"/>
                <a:stretch>
                  <a:fillRect l="-1765" b="-8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9057F91-FBEC-134B-87D5-D57F8AA1B5DC}"/>
                  </a:ext>
                </a:extLst>
              </p:cNvPr>
              <p:cNvSpPr>
                <a:spLocks noGrp="1"/>
              </p:cNvSpPr>
              <p:nvPr>
                <p:ph idx="1"/>
              </p:nvPr>
            </p:nvSpPr>
            <p:spPr/>
            <p:txBody>
              <a:bodyPr/>
              <a:lstStyle/>
              <a:p>
                <a:pPr marL="514350" indent="-514350">
                  <a:buAutoNum type="alphaUcPeriod"/>
                </a:pPr>
                <a:r>
                  <a:rPr lang="en-US"/>
                  <a:t>Have a different influence depending on their degree</a:t>
                </a:r>
              </a:p>
              <a:p>
                <a:pPr marL="514350" indent="-514350">
                  <a:buAutoNum type="alphaUcPeriod"/>
                </a:pPr>
                <a:r>
                  <a:rPr lang="en-US"/>
                  <a:t>Have exactly same influence</a:t>
                </a:r>
              </a:p>
              <a:p>
                <a:pPr marL="514350" indent="-514350">
                  <a:buAutoNum type="alphaUcPeriod"/>
                </a:pPr>
                <a:r>
                  <a:rPr lang="en-US"/>
                  <a:t>Have a different influence depending on the degree of </a:t>
                </a:r>
                <a14:m>
                  <m:oMath xmlns:m="http://schemas.openxmlformats.org/officeDocument/2006/math">
                    <m:r>
                      <a:rPr lang="fr-CH" sz="3600" i="1">
                        <a:latin typeface="Cambria Math" panose="02040503050406030204" pitchFamily="18" charset="0"/>
                      </a:rPr>
                      <m:t>𝑣</m:t>
                    </m:r>
                  </m:oMath>
                </a14:m>
                <a:endParaRPr lang="en-US"/>
              </a:p>
              <a:p>
                <a:pPr marL="514350" indent="-514350">
                  <a:buAutoNum type="alphaUcPeriod"/>
                </a:pPr>
                <a:r>
                  <a:rPr lang="en-US"/>
                  <a:t> Have a different influence depending on whether they have a known label</a:t>
                </a:r>
              </a:p>
            </p:txBody>
          </p:sp>
        </mc:Choice>
        <mc:Fallback xmlns="">
          <p:sp>
            <p:nvSpPr>
              <p:cNvPr id="3" name="Content Placeholder 2">
                <a:extLst>
                  <a:ext uri="{FF2B5EF4-FFF2-40B4-BE49-F238E27FC236}">
                    <a16:creationId xmlns:a16="http://schemas.microsoft.com/office/drawing/2014/main" id="{49057F91-FBEC-134B-87D5-D57F8AA1B5DC}"/>
                  </a:ext>
                </a:extLst>
              </p:cNvPr>
              <p:cNvSpPr>
                <a:spLocks noGrp="1" noRot="1" noChangeAspect="1" noMove="1" noResize="1" noEditPoints="1" noAdjustHandles="1" noChangeArrowheads="1" noChangeShapeType="1" noTextEdit="1"/>
              </p:cNvSpPr>
              <p:nvPr>
                <p:ph idx="1"/>
              </p:nvPr>
            </p:nvSpPr>
            <p:spPr>
              <a:blipFill>
                <a:blip r:embed="rId3"/>
                <a:stretch>
                  <a:fillRect l="-1410" t="-1310" r="-940"/>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6104B088-736D-F14A-A961-81CA6DDD7973}"/>
              </a:ext>
            </a:extLst>
          </p:cNvPr>
          <p:cNvSpPr>
            <a:spLocks noGrp="1"/>
          </p:cNvSpPr>
          <p:nvPr>
            <p:ph type="ftr" sz="quarter" idx="10"/>
          </p:nvPr>
        </p:nvSpPr>
        <p:spPr/>
        <p:txBody>
          <a:bodyPr/>
          <a:lstStyle/>
          <a:p>
            <a:r>
              <a:rPr lang="fr-CH"/>
              <a:t>©2022, Karl Aberer, EPFL-IC, Laboratoire de systèmes d'informations répartis </a:t>
            </a:r>
            <a:endParaRPr lang="en-GB" dirty="0"/>
          </a:p>
        </p:txBody>
      </p:sp>
    </p:spTree>
    <p:extLst>
      <p:ext uri="{BB962C8B-B14F-4D97-AF65-F5344CB8AC3E}">
        <p14:creationId xmlns:p14="http://schemas.microsoft.com/office/powerpoint/2010/main" val="240470820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0691807E-E6DA-6443-8682-DB38E005E02E}"/>
                  </a:ext>
                </a:extLst>
              </p:cNvPr>
              <p:cNvSpPr>
                <a:spLocks noGrp="1"/>
              </p:cNvSpPr>
              <p:nvPr>
                <p:ph type="title"/>
              </p:nvPr>
            </p:nvSpPr>
            <p:spPr/>
            <p:txBody>
              <a:bodyPr/>
              <a:lstStyle/>
              <a:p>
                <a:r>
                  <a:rPr lang="en-US" sz="4000"/>
                  <a:t>The probabilities </a:t>
                </a:r>
                <a14:m>
                  <m:oMath xmlns:m="http://schemas.openxmlformats.org/officeDocument/2006/math">
                    <m:sSubSup>
                      <m:sSubSupPr>
                        <m:ctrlPr>
                          <a:rPr lang="fr-CH" sz="4000" i="1">
                            <a:latin typeface="Cambria Math" panose="02040503050406030204" pitchFamily="18" charset="0"/>
                          </a:rPr>
                        </m:ctrlPr>
                      </m:sSubSupPr>
                      <m:e>
                        <m:r>
                          <a:rPr lang="fr-CH" sz="4000" i="1">
                            <a:latin typeface="Cambria Math" panose="02040503050406030204" pitchFamily="18" charset="0"/>
                          </a:rPr>
                          <m:t>𝑝</m:t>
                        </m:r>
                      </m:e>
                      <m:sub>
                        <m:r>
                          <a:rPr lang="fr-CH" sz="4000" i="1">
                            <a:latin typeface="Cambria Math" panose="02040503050406030204" pitchFamily="18" charset="0"/>
                          </a:rPr>
                          <m:t>𝑣</m:t>
                        </m:r>
                      </m:sub>
                      <m:sup>
                        <m:r>
                          <a:rPr lang="fr-CH" sz="4000" i="1">
                            <a:latin typeface="Cambria Math" panose="02040503050406030204" pitchFamily="18" charset="0"/>
                          </a:rPr>
                          <m:t>𝑖𝑛𝑗</m:t>
                        </m:r>
                      </m:sup>
                    </m:sSubSup>
                  </m:oMath>
                </a14:m>
                <a:r>
                  <a:rPr lang="en-US" sz="4000"/>
                  <a:t>, </a:t>
                </a:r>
                <a14:m>
                  <m:oMath xmlns:m="http://schemas.openxmlformats.org/officeDocument/2006/math">
                    <m:sSubSup>
                      <m:sSubSupPr>
                        <m:ctrlPr>
                          <a:rPr lang="fr-CH" sz="4000" i="1">
                            <a:latin typeface="Cambria Math" panose="02040503050406030204" pitchFamily="18" charset="0"/>
                          </a:rPr>
                        </m:ctrlPr>
                      </m:sSubSupPr>
                      <m:e>
                        <m:r>
                          <a:rPr lang="fr-CH" sz="4000" i="1">
                            <a:latin typeface="Cambria Math" panose="02040503050406030204" pitchFamily="18" charset="0"/>
                          </a:rPr>
                          <m:t>𝑝</m:t>
                        </m:r>
                      </m:e>
                      <m:sub>
                        <m:r>
                          <a:rPr lang="fr-CH" sz="4000" i="1">
                            <a:latin typeface="Cambria Math" panose="02040503050406030204" pitchFamily="18" charset="0"/>
                          </a:rPr>
                          <m:t>𝑣</m:t>
                        </m:r>
                      </m:sub>
                      <m:sup>
                        <m:r>
                          <a:rPr lang="fr-CH" sz="4000" i="1">
                            <a:latin typeface="Cambria Math" panose="02040503050406030204" pitchFamily="18" charset="0"/>
                          </a:rPr>
                          <m:t>𝑐𝑜𝑛</m:t>
                        </m:r>
                      </m:sup>
                    </m:sSubSup>
                  </m:oMath>
                </a14:m>
                <a:r>
                  <a:rPr lang="en-US" sz="4000"/>
                  <a:t> and </a:t>
                </a:r>
                <a14:m>
                  <m:oMath xmlns:m="http://schemas.openxmlformats.org/officeDocument/2006/math">
                    <m:sSubSup>
                      <m:sSubSupPr>
                        <m:ctrlPr>
                          <a:rPr lang="fr-CH" sz="4000" i="1">
                            <a:latin typeface="Cambria Math" panose="02040503050406030204" pitchFamily="18" charset="0"/>
                          </a:rPr>
                        </m:ctrlPr>
                      </m:sSubSupPr>
                      <m:e>
                        <m:r>
                          <a:rPr lang="fr-CH" sz="4000" i="1">
                            <a:latin typeface="Cambria Math" panose="02040503050406030204" pitchFamily="18" charset="0"/>
                          </a:rPr>
                          <m:t>𝑝</m:t>
                        </m:r>
                      </m:e>
                      <m:sub>
                        <m:r>
                          <a:rPr lang="fr-CH" sz="4000" i="1">
                            <a:latin typeface="Cambria Math" panose="02040503050406030204" pitchFamily="18" charset="0"/>
                          </a:rPr>
                          <m:t>𝑣</m:t>
                        </m:r>
                      </m:sub>
                      <m:sup>
                        <m:r>
                          <a:rPr lang="fr-CH" sz="4000" i="1">
                            <a:latin typeface="Cambria Math" panose="02040503050406030204" pitchFamily="18" charset="0"/>
                          </a:rPr>
                          <m:t>𝑎𝑏</m:t>
                        </m:r>
                        <m:r>
                          <a:rPr lang="fr-CH" sz="4000" b="0" i="1">
                            <a:latin typeface="Cambria Math" panose="02040503050406030204" pitchFamily="18" charset="0"/>
                          </a:rPr>
                          <m:t>𝑎</m:t>
                        </m:r>
                      </m:sup>
                    </m:sSubSup>
                  </m:oMath>
                </a14:m>
                <a:r>
                  <a:rPr lang="en-US" sz="4000"/>
                  <a:t> depend on</a:t>
                </a:r>
              </a:p>
            </p:txBody>
          </p:sp>
        </mc:Choice>
        <mc:Fallback xmlns="">
          <p:sp>
            <p:nvSpPr>
              <p:cNvPr id="2" name="Title 1">
                <a:extLst>
                  <a:ext uri="{FF2B5EF4-FFF2-40B4-BE49-F238E27FC236}">
                    <a16:creationId xmlns:a16="http://schemas.microsoft.com/office/drawing/2014/main" id="{0691807E-E6DA-6443-8682-DB38E005E02E}"/>
                  </a:ext>
                </a:extLst>
              </p:cNvPr>
              <p:cNvSpPr>
                <a:spLocks noGrp="1" noRot="1" noChangeAspect="1" noMove="1" noResize="1" noEditPoints="1" noAdjustHandles="1" noChangeArrowheads="1" noChangeShapeType="1" noTextEdit="1"/>
              </p:cNvSpPr>
              <p:nvPr>
                <p:ph type="title"/>
              </p:nvPr>
            </p:nvSpPr>
            <p:spPr>
              <a:blipFill>
                <a:blip r:embed="rId2"/>
                <a:stretch>
                  <a:fillRect l="-1765" b="-13095"/>
                </a:stretch>
              </a:blipFill>
            </p:spPr>
            <p:txBody>
              <a:bodyPr/>
              <a:lstStyle/>
              <a:p>
                <a:r>
                  <a:rPr lang="en-US">
                    <a:noFill/>
                  </a:rPr>
                  <a:t> </a:t>
                </a:r>
              </a:p>
            </p:txBody>
          </p:sp>
        </mc:Fallback>
      </mc:AlternateContent>
      <p:sp>
        <p:nvSpPr>
          <p:cNvPr id="3" name="Content Placeholder 2">
            <a:extLst>
              <a:ext uri="{FF2B5EF4-FFF2-40B4-BE49-F238E27FC236}">
                <a16:creationId xmlns:a16="http://schemas.microsoft.com/office/drawing/2014/main" id="{767053DC-2678-7C45-B4FC-0B2C9D18593D}"/>
              </a:ext>
            </a:extLst>
          </p:cNvPr>
          <p:cNvSpPr>
            <a:spLocks noGrp="1"/>
          </p:cNvSpPr>
          <p:nvPr>
            <p:ph idx="1"/>
          </p:nvPr>
        </p:nvSpPr>
        <p:spPr/>
        <p:txBody>
          <a:bodyPr/>
          <a:lstStyle/>
          <a:p>
            <a:pPr marL="514350" indent="-514350">
              <a:buFont typeface="+mj-lt"/>
              <a:buAutoNum type="alphaUcPeriod"/>
            </a:pPr>
            <a:r>
              <a:rPr lang="en-US"/>
              <a:t>The node degree</a:t>
            </a:r>
          </a:p>
          <a:p>
            <a:pPr marL="514350" indent="-514350">
              <a:buAutoNum type="alphaUcPeriod"/>
            </a:pPr>
            <a:r>
              <a:rPr lang="en-US"/>
              <a:t>The pre-existing knowledge on labels</a:t>
            </a:r>
          </a:p>
          <a:p>
            <a:pPr marL="514350" indent="-514350">
              <a:buAutoNum type="alphaUcPeriod"/>
            </a:pPr>
            <a:r>
              <a:rPr lang="en-US"/>
              <a:t>On both node degree and pre-existing knowledge </a:t>
            </a:r>
          </a:p>
          <a:p>
            <a:pPr marL="514350" indent="-514350">
              <a:buAutoNum type="alphaUcPeriod"/>
            </a:pPr>
            <a:r>
              <a:rPr lang="en-US"/>
              <a:t>On further factors</a:t>
            </a:r>
          </a:p>
          <a:p>
            <a:pPr marL="514350" indent="-514350">
              <a:buAutoNum type="alphaUcPeriod"/>
            </a:pPr>
            <a:endParaRPr lang="en-US"/>
          </a:p>
        </p:txBody>
      </p:sp>
      <p:sp>
        <p:nvSpPr>
          <p:cNvPr id="4" name="Footer Placeholder 3">
            <a:extLst>
              <a:ext uri="{FF2B5EF4-FFF2-40B4-BE49-F238E27FC236}">
                <a16:creationId xmlns:a16="http://schemas.microsoft.com/office/drawing/2014/main" id="{56860FDD-1D4C-4F4B-B62B-0A9BCDFECC20}"/>
              </a:ext>
            </a:extLst>
          </p:cNvPr>
          <p:cNvSpPr>
            <a:spLocks noGrp="1"/>
          </p:cNvSpPr>
          <p:nvPr>
            <p:ph type="ftr" sz="quarter" idx="10"/>
          </p:nvPr>
        </p:nvSpPr>
        <p:spPr/>
        <p:txBody>
          <a:bodyPr/>
          <a:lstStyle/>
          <a:p>
            <a:r>
              <a:rPr lang="fr-CH"/>
              <a:t>©2022, Karl Aberer, EPFL-IC, Laboratoire de systèmes d'informations répartis </a:t>
            </a:r>
            <a:endParaRPr lang="en-GB" dirty="0"/>
          </a:p>
        </p:txBody>
      </p:sp>
    </p:spTree>
    <p:extLst>
      <p:ext uri="{BB962C8B-B14F-4D97-AF65-F5344CB8AC3E}">
        <p14:creationId xmlns:p14="http://schemas.microsoft.com/office/powerpoint/2010/main" val="35415744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1B7853-5DBA-1844-9E79-B6C8603CE031}"/>
              </a:ext>
            </a:extLst>
          </p:cNvPr>
          <p:cNvSpPr>
            <a:spLocks noGrp="1"/>
          </p:cNvSpPr>
          <p:nvPr>
            <p:ph type="title"/>
          </p:nvPr>
        </p:nvSpPr>
        <p:spPr/>
        <p:txBody>
          <a:bodyPr/>
          <a:lstStyle/>
          <a:p>
            <a:r>
              <a:rPr lang="en-US"/>
              <a:t>Sources of Information</a:t>
            </a:r>
          </a:p>
        </p:txBody>
      </p:sp>
      <p:sp>
        <p:nvSpPr>
          <p:cNvPr id="3" name="Content Placeholder 2">
            <a:extLst>
              <a:ext uri="{FF2B5EF4-FFF2-40B4-BE49-F238E27FC236}">
                <a16:creationId xmlns:a16="http://schemas.microsoft.com/office/drawing/2014/main" id="{963B643D-7CAB-2E40-8258-A63677A6EDDA}"/>
              </a:ext>
            </a:extLst>
          </p:cNvPr>
          <p:cNvSpPr>
            <a:spLocks noGrp="1"/>
          </p:cNvSpPr>
          <p:nvPr>
            <p:ph idx="1"/>
          </p:nvPr>
        </p:nvSpPr>
        <p:spPr/>
        <p:txBody>
          <a:bodyPr/>
          <a:lstStyle/>
          <a:p>
            <a:r>
              <a:rPr lang="en-US" b="1" dirty="0"/>
              <a:t>Local</a:t>
            </a:r>
            <a:r>
              <a:rPr lang="en-US" dirty="0"/>
              <a:t> information: textual similarity of a mention of the entity and the entry in the knowledge base</a:t>
            </a:r>
          </a:p>
          <a:p>
            <a:r>
              <a:rPr lang="en-US" dirty="0"/>
              <a:t>	Example: 	“Schindler” ≈ “Schindler’s list”</a:t>
            </a:r>
          </a:p>
          <a:p>
            <a:r>
              <a:rPr lang="en-US" dirty="0"/>
              <a:t>			”Schindler” ≈ “Schindler Group”</a:t>
            </a:r>
          </a:p>
          <a:p>
            <a:endParaRPr lang="en-US" dirty="0"/>
          </a:p>
          <a:p>
            <a:r>
              <a:rPr lang="en-US" b="1" dirty="0"/>
              <a:t>Global</a:t>
            </a:r>
            <a:r>
              <a:rPr lang="en-US" dirty="0"/>
              <a:t> information: coherence of different text mentions of potential entities within a document with respect to a knowledge base</a:t>
            </a:r>
          </a:p>
          <a:p>
            <a:r>
              <a:rPr lang="en-US" dirty="0"/>
              <a:t>	→ entity graph</a:t>
            </a:r>
          </a:p>
          <a:p>
            <a:endParaRPr lang="en-US" dirty="0"/>
          </a:p>
        </p:txBody>
      </p:sp>
      <p:sp>
        <p:nvSpPr>
          <p:cNvPr id="4" name="Footer Placeholder 3">
            <a:extLst>
              <a:ext uri="{FF2B5EF4-FFF2-40B4-BE49-F238E27FC236}">
                <a16:creationId xmlns:a16="http://schemas.microsoft.com/office/drawing/2014/main" id="{30DBE4F1-B72D-F145-AF5D-77B04EE079B6}"/>
              </a:ext>
            </a:extLst>
          </p:cNvPr>
          <p:cNvSpPr>
            <a:spLocks noGrp="1"/>
          </p:cNvSpPr>
          <p:nvPr>
            <p:ph type="ftr" sz="quarter" idx="10"/>
          </p:nvPr>
        </p:nvSpPr>
        <p:spPr/>
        <p:txBody>
          <a:bodyPr/>
          <a:lstStyle/>
          <a:p>
            <a:r>
              <a:rPr lang="fr-CH"/>
              <a:t>©2022, Karl Aberer, EPFL-IC, Laboratoire de systèmes d'informations répartis </a:t>
            </a:r>
            <a:endParaRPr lang="en-GB" dirty="0"/>
          </a:p>
        </p:txBody>
      </p:sp>
    </p:spTree>
    <p:extLst>
      <p:ext uri="{BB962C8B-B14F-4D97-AF65-F5344CB8AC3E}">
        <p14:creationId xmlns:p14="http://schemas.microsoft.com/office/powerpoint/2010/main" val="14779240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AC5B5E-F4F6-3F48-A3A1-62CC45EB7D36}"/>
              </a:ext>
            </a:extLst>
          </p:cNvPr>
          <p:cNvSpPr>
            <a:spLocks noGrp="1"/>
          </p:cNvSpPr>
          <p:nvPr>
            <p:ph type="title"/>
          </p:nvPr>
        </p:nvSpPr>
        <p:spPr/>
        <p:txBody>
          <a:bodyPr/>
          <a:lstStyle/>
          <a:p>
            <a:r>
              <a:rPr lang="en-US" dirty="0"/>
              <a:t>Example Knowledge Graph</a:t>
            </a:r>
          </a:p>
        </p:txBody>
      </p:sp>
      <p:sp>
        <p:nvSpPr>
          <p:cNvPr id="4" name="Footer Placeholder 3">
            <a:extLst>
              <a:ext uri="{FF2B5EF4-FFF2-40B4-BE49-F238E27FC236}">
                <a16:creationId xmlns:a16="http://schemas.microsoft.com/office/drawing/2014/main" id="{A6B63287-9325-EB45-84E1-B6BB760E20C4}"/>
              </a:ext>
            </a:extLst>
          </p:cNvPr>
          <p:cNvSpPr>
            <a:spLocks noGrp="1"/>
          </p:cNvSpPr>
          <p:nvPr>
            <p:ph type="ftr" sz="quarter" idx="10"/>
          </p:nvPr>
        </p:nvSpPr>
        <p:spPr/>
        <p:txBody>
          <a:bodyPr/>
          <a:lstStyle/>
          <a:p>
            <a:r>
              <a:rPr lang="fr-CH"/>
              <a:t>©2022, Karl Aberer, EPFL-IC, Laboratoire de systèmes d'informations répartis </a:t>
            </a:r>
            <a:endParaRPr lang="en-GB" dirty="0"/>
          </a:p>
        </p:txBody>
      </p:sp>
      <p:sp>
        <p:nvSpPr>
          <p:cNvPr id="5" name="Oval 4">
            <a:extLst>
              <a:ext uri="{FF2B5EF4-FFF2-40B4-BE49-F238E27FC236}">
                <a16:creationId xmlns:a16="http://schemas.microsoft.com/office/drawing/2014/main" id="{DB1A5398-C1A0-9944-905B-556C68070022}"/>
              </a:ext>
            </a:extLst>
          </p:cNvPr>
          <p:cNvSpPr/>
          <p:nvPr/>
        </p:nvSpPr>
        <p:spPr bwMode="auto">
          <a:xfrm>
            <a:off x="1229336" y="2602010"/>
            <a:ext cx="2304256" cy="720080"/>
          </a:xfrm>
          <a:prstGeom prst="ellipse">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chemeClr val="tx2"/>
                </a:solidFill>
                <a:effectLst/>
                <a:latin typeface="Calibri" panose="020F0502020204030204" pitchFamily="34" charset="0"/>
                <a:cs typeface="Calibri" panose="020F0502020204030204" pitchFamily="34" charset="0"/>
              </a:rPr>
              <a:t>Schindler Holding</a:t>
            </a:r>
          </a:p>
        </p:txBody>
      </p:sp>
      <p:sp>
        <p:nvSpPr>
          <p:cNvPr id="6" name="Oval 5">
            <a:extLst>
              <a:ext uri="{FF2B5EF4-FFF2-40B4-BE49-F238E27FC236}">
                <a16:creationId xmlns:a16="http://schemas.microsoft.com/office/drawing/2014/main" id="{3EA9F978-FBAB-6C46-86E7-A192C77EAB45}"/>
              </a:ext>
            </a:extLst>
          </p:cNvPr>
          <p:cNvSpPr/>
          <p:nvPr/>
        </p:nvSpPr>
        <p:spPr bwMode="auto">
          <a:xfrm>
            <a:off x="1155738" y="5373513"/>
            <a:ext cx="2304256" cy="720080"/>
          </a:xfrm>
          <a:prstGeom prst="ellipse">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chemeClr val="tx2"/>
                </a:solidFill>
                <a:effectLst/>
                <a:latin typeface="Calibri" panose="020F0502020204030204" pitchFamily="34" charset="0"/>
                <a:cs typeface="Calibri" panose="020F0502020204030204" pitchFamily="34" charset="0"/>
              </a:rPr>
              <a:t>Otis Elevator Company</a:t>
            </a:r>
          </a:p>
        </p:txBody>
      </p:sp>
      <p:sp>
        <p:nvSpPr>
          <p:cNvPr id="9" name="Oval 8">
            <a:extLst>
              <a:ext uri="{FF2B5EF4-FFF2-40B4-BE49-F238E27FC236}">
                <a16:creationId xmlns:a16="http://schemas.microsoft.com/office/drawing/2014/main" id="{0D4A7FC3-9389-294D-93DD-715941B6B17A}"/>
              </a:ext>
            </a:extLst>
          </p:cNvPr>
          <p:cNvSpPr/>
          <p:nvPr/>
        </p:nvSpPr>
        <p:spPr bwMode="auto">
          <a:xfrm>
            <a:off x="4334410" y="5418367"/>
            <a:ext cx="2304256" cy="720080"/>
          </a:xfrm>
          <a:prstGeom prst="ellipse">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chemeClr val="tx2"/>
                </a:solidFill>
                <a:effectLst/>
                <a:latin typeface="Calibri" panose="020F0502020204030204" pitchFamily="34" charset="0"/>
                <a:cs typeface="Calibri" panose="020F0502020204030204" pitchFamily="34" charset="0"/>
              </a:rPr>
              <a:t>Otis, Colorado</a:t>
            </a:r>
          </a:p>
        </p:txBody>
      </p:sp>
      <p:sp>
        <p:nvSpPr>
          <p:cNvPr id="11" name="Oval 10">
            <a:extLst>
              <a:ext uri="{FF2B5EF4-FFF2-40B4-BE49-F238E27FC236}">
                <a16:creationId xmlns:a16="http://schemas.microsoft.com/office/drawing/2014/main" id="{0EF8A98C-D49E-514E-850B-1BAB8C8FD17B}"/>
              </a:ext>
            </a:extLst>
          </p:cNvPr>
          <p:cNvSpPr/>
          <p:nvPr/>
        </p:nvSpPr>
        <p:spPr bwMode="auto">
          <a:xfrm>
            <a:off x="4334410" y="2635898"/>
            <a:ext cx="2304256" cy="720080"/>
          </a:xfrm>
          <a:prstGeom prst="ellipse">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chemeClr val="tx2"/>
                </a:solidFill>
                <a:effectLst/>
                <a:latin typeface="Calibri" panose="020F0502020204030204" pitchFamily="34" charset="0"/>
                <a:cs typeface="Calibri" panose="020F0502020204030204" pitchFamily="34" charset="0"/>
              </a:rPr>
              <a:t>Schindler’s List</a:t>
            </a:r>
          </a:p>
        </p:txBody>
      </p:sp>
      <p:cxnSp>
        <p:nvCxnSpPr>
          <p:cNvPr id="13" name="Straight Arrow Connector 12">
            <a:extLst>
              <a:ext uri="{FF2B5EF4-FFF2-40B4-BE49-F238E27FC236}">
                <a16:creationId xmlns:a16="http://schemas.microsoft.com/office/drawing/2014/main" id="{CBBE0E90-1F64-CF4C-AD51-986240EC6F29}"/>
              </a:ext>
            </a:extLst>
          </p:cNvPr>
          <p:cNvCxnSpPr>
            <a:cxnSpLocks/>
            <a:endCxn id="6" idx="7"/>
          </p:cNvCxnSpPr>
          <p:nvPr/>
        </p:nvCxnSpPr>
        <p:spPr bwMode="auto">
          <a:xfrm flipH="1">
            <a:off x="3122544" y="3216637"/>
            <a:ext cx="59738" cy="2262329"/>
          </a:xfrm>
          <a:prstGeom prst="straightConnector1">
            <a:avLst/>
          </a:prstGeom>
          <a:solidFill>
            <a:schemeClr val="accent1"/>
          </a:solidFill>
          <a:ln w="19050" cap="flat" cmpd="sng" algn="ctr">
            <a:solidFill>
              <a:schemeClr val="tx1"/>
            </a:solidFill>
            <a:prstDash val="solid"/>
            <a:round/>
            <a:headEnd type="none" w="lg" len="lg"/>
            <a:tailEnd type="triangle" w="lg" len="lg"/>
          </a:ln>
          <a:effectLst/>
        </p:spPr>
      </p:cxnSp>
      <p:cxnSp>
        <p:nvCxnSpPr>
          <p:cNvPr id="14" name="Straight Arrow Connector 13">
            <a:extLst>
              <a:ext uri="{FF2B5EF4-FFF2-40B4-BE49-F238E27FC236}">
                <a16:creationId xmlns:a16="http://schemas.microsoft.com/office/drawing/2014/main" id="{626B3E62-5EBC-F64A-90EA-C604F21BEC71}"/>
              </a:ext>
            </a:extLst>
          </p:cNvPr>
          <p:cNvCxnSpPr>
            <a:cxnSpLocks/>
            <a:stCxn id="6" idx="1"/>
            <a:endCxn id="5" idx="3"/>
          </p:cNvCxnSpPr>
          <p:nvPr/>
        </p:nvCxnSpPr>
        <p:spPr bwMode="auto">
          <a:xfrm flipV="1">
            <a:off x="1493188" y="3216637"/>
            <a:ext cx="73598" cy="2262329"/>
          </a:xfrm>
          <a:prstGeom prst="straightConnector1">
            <a:avLst/>
          </a:prstGeom>
          <a:solidFill>
            <a:schemeClr val="accent1"/>
          </a:solidFill>
          <a:ln w="19050" cap="flat" cmpd="sng" algn="ctr">
            <a:solidFill>
              <a:schemeClr val="tx1"/>
            </a:solidFill>
            <a:prstDash val="solid"/>
            <a:round/>
            <a:headEnd type="none" w="lg" len="lg"/>
            <a:tailEnd type="triangle" w="lg" len="lg"/>
          </a:ln>
          <a:effectLst/>
        </p:spPr>
      </p:cxnSp>
      <p:sp>
        <p:nvSpPr>
          <p:cNvPr id="17" name="Oval 16">
            <a:extLst>
              <a:ext uri="{FF2B5EF4-FFF2-40B4-BE49-F238E27FC236}">
                <a16:creationId xmlns:a16="http://schemas.microsoft.com/office/drawing/2014/main" id="{7FDFAED5-F53C-5A40-AD5A-6B3162796C05}"/>
              </a:ext>
            </a:extLst>
          </p:cNvPr>
          <p:cNvSpPr/>
          <p:nvPr/>
        </p:nvSpPr>
        <p:spPr bwMode="auto">
          <a:xfrm>
            <a:off x="7827325" y="3711663"/>
            <a:ext cx="2304256" cy="720080"/>
          </a:xfrm>
          <a:prstGeom prst="ellipse">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chemeClr val="tx2"/>
                </a:solidFill>
                <a:effectLst/>
                <a:latin typeface="Calibri" panose="020F0502020204030204" pitchFamily="34" charset="0"/>
                <a:cs typeface="Calibri" panose="020F0502020204030204" pitchFamily="34" charset="0"/>
              </a:rPr>
              <a:t>Switzerland</a:t>
            </a:r>
          </a:p>
        </p:txBody>
      </p:sp>
      <p:cxnSp>
        <p:nvCxnSpPr>
          <p:cNvPr id="18" name="Straight Arrow Connector 17">
            <a:extLst>
              <a:ext uri="{FF2B5EF4-FFF2-40B4-BE49-F238E27FC236}">
                <a16:creationId xmlns:a16="http://schemas.microsoft.com/office/drawing/2014/main" id="{DE73A050-5C05-1A48-90F4-7DD24C5D3FD5}"/>
              </a:ext>
            </a:extLst>
          </p:cNvPr>
          <p:cNvCxnSpPr>
            <a:cxnSpLocks/>
            <a:stCxn id="5" idx="5"/>
            <a:endCxn id="17" idx="2"/>
          </p:cNvCxnSpPr>
          <p:nvPr/>
        </p:nvCxnSpPr>
        <p:spPr bwMode="auto">
          <a:xfrm>
            <a:off x="3196142" y="3216637"/>
            <a:ext cx="4631183" cy="855066"/>
          </a:xfrm>
          <a:prstGeom prst="straightConnector1">
            <a:avLst/>
          </a:prstGeom>
          <a:solidFill>
            <a:schemeClr val="accent1"/>
          </a:solidFill>
          <a:ln w="19050" cap="flat" cmpd="sng" algn="ctr">
            <a:solidFill>
              <a:schemeClr val="tx1"/>
            </a:solidFill>
            <a:prstDash val="solid"/>
            <a:round/>
            <a:headEnd type="none" w="lg" len="lg"/>
            <a:tailEnd type="triangle" w="lg" len="lg"/>
          </a:ln>
          <a:effectLst/>
        </p:spPr>
      </p:cxnSp>
      <p:sp>
        <p:nvSpPr>
          <p:cNvPr id="30" name="Oval 29">
            <a:extLst>
              <a:ext uri="{FF2B5EF4-FFF2-40B4-BE49-F238E27FC236}">
                <a16:creationId xmlns:a16="http://schemas.microsoft.com/office/drawing/2014/main" id="{1D438DA8-57B3-6148-A05B-844A3F66068A}"/>
              </a:ext>
            </a:extLst>
          </p:cNvPr>
          <p:cNvSpPr/>
          <p:nvPr/>
        </p:nvSpPr>
        <p:spPr bwMode="auto">
          <a:xfrm>
            <a:off x="7841185" y="4736226"/>
            <a:ext cx="2304256" cy="720080"/>
          </a:xfrm>
          <a:prstGeom prst="ellipse">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2"/>
                </a:solidFill>
                <a:effectLst/>
                <a:latin typeface="Calibri" panose="020F0502020204030204" pitchFamily="34" charset="0"/>
                <a:cs typeface="Calibri" panose="020F0502020204030204" pitchFamily="34" charset="0"/>
              </a:rPr>
              <a:t>American</a:t>
            </a:r>
          </a:p>
        </p:txBody>
      </p:sp>
      <p:cxnSp>
        <p:nvCxnSpPr>
          <p:cNvPr id="32" name="Straight Arrow Connector 31">
            <a:extLst>
              <a:ext uri="{FF2B5EF4-FFF2-40B4-BE49-F238E27FC236}">
                <a16:creationId xmlns:a16="http://schemas.microsoft.com/office/drawing/2014/main" id="{4E73CE3C-57D9-F844-879C-1FEDFA0D2DCB}"/>
              </a:ext>
            </a:extLst>
          </p:cNvPr>
          <p:cNvCxnSpPr>
            <a:cxnSpLocks/>
            <a:stCxn id="6" idx="7"/>
            <a:endCxn id="30" idx="2"/>
          </p:cNvCxnSpPr>
          <p:nvPr/>
        </p:nvCxnSpPr>
        <p:spPr bwMode="auto">
          <a:xfrm flipV="1">
            <a:off x="3122544" y="5096266"/>
            <a:ext cx="4718641" cy="382700"/>
          </a:xfrm>
          <a:prstGeom prst="straightConnector1">
            <a:avLst/>
          </a:prstGeom>
          <a:solidFill>
            <a:schemeClr val="accent1"/>
          </a:solidFill>
          <a:ln w="19050" cap="flat" cmpd="sng" algn="ctr">
            <a:solidFill>
              <a:schemeClr val="tx1"/>
            </a:solidFill>
            <a:prstDash val="solid"/>
            <a:round/>
            <a:headEnd type="none" w="lg" len="lg"/>
            <a:tailEnd type="triangle" w="lg" len="lg"/>
          </a:ln>
          <a:effectLst/>
        </p:spPr>
      </p:cxnSp>
      <p:cxnSp>
        <p:nvCxnSpPr>
          <p:cNvPr id="38" name="Straight Arrow Connector 37">
            <a:extLst>
              <a:ext uri="{FF2B5EF4-FFF2-40B4-BE49-F238E27FC236}">
                <a16:creationId xmlns:a16="http://schemas.microsoft.com/office/drawing/2014/main" id="{B8348DBD-D8F7-514B-9451-B5C0D23FE833}"/>
              </a:ext>
            </a:extLst>
          </p:cNvPr>
          <p:cNvCxnSpPr>
            <a:cxnSpLocks/>
            <a:stCxn id="9" idx="6"/>
            <a:endCxn id="30" idx="2"/>
          </p:cNvCxnSpPr>
          <p:nvPr/>
        </p:nvCxnSpPr>
        <p:spPr bwMode="auto">
          <a:xfrm flipV="1">
            <a:off x="6638666" y="5096266"/>
            <a:ext cx="1202519" cy="682141"/>
          </a:xfrm>
          <a:prstGeom prst="straightConnector1">
            <a:avLst/>
          </a:prstGeom>
          <a:solidFill>
            <a:schemeClr val="accent1"/>
          </a:solidFill>
          <a:ln w="19050" cap="flat" cmpd="sng" algn="ctr">
            <a:solidFill>
              <a:schemeClr val="tx1"/>
            </a:solidFill>
            <a:prstDash val="solid"/>
            <a:round/>
            <a:headEnd type="none" w="lg" len="lg"/>
            <a:tailEnd type="triangle" w="lg" len="lg"/>
          </a:ln>
          <a:effectLst/>
        </p:spPr>
      </p:cxnSp>
      <p:cxnSp>
        <p:nvCxnSpPr>
          <p:cNvPr id="75" name="Straight Arrow Connector 74">
            <a:extLst>
              <a:ext uri="{FF2B5EF4-FFF2-40B4-BE49-F238E27FC236}">
                <a16:creationId xmlns:a16="http://schemas.microsoft.com/office/drawing/2014/main" id="{C5389338-A1CC-2E42-BBCE-F670F100F6F9}"/>
              </a:ext>
            </a:extLst>
          </p:cNvPr>
          <p:cNvCxnSpPr>
            <a:cxnSpLocks/>
            <a:stCxn id="11" idx="5"/>
            <a:endCxn id="30" idx="2"/>
          </p:cNvCxnSpPr>
          <p:nvPr/>
        </p:nvCxnSpPr>
        <p:spPr bwMode="auto">
          <a:xfrm>
            <a:off x="6301216" y="3250525"/>
            <a:ext cx="1539969" cy="1845741"/>
          </a:xfrm>
          <a:prstGeom prst="straightConnector1">
            <a:avLst/>
          </a:prstGeom>
          <a:solidFill>
            <a:schemeClr val="accent1"/>
          </a:solidFill>
          <a:ln w="19050" cap="flat" cmpd="sng" algn="ctr">
            <a:solidFill>
              <a:schemeClr val="tx1"/>
            </a:solidFill>
            <a:prstDash val="solid"/>
            <a:round/>
            <a:headEnd type="none" w="lg" len="lg"/>
            <a:tailEnd type="triangle" w="lg" len="lg"/>
          </a:ln>
          <a:effectLst/>
        </p:spPr>
      </p:cxnSp>
      <p:sp>
        <p:nvSpPr>
          <p:cNvPr id="94" name="TextBox 93">
            <a:extLst>
              <a:ext uri="{FF2B5EF4-FFF2-40B4-BE49-F238E27FC236}">
                <a16:creationId xmlns:a16="http://schemas.microsoft.com/office/drawing/2014/main" id="{BDCB8950-01E1-634F-9EC4-D1327AC2D282}"/>
              </a:ext>
            </a:extLst>
          </p:cNvPr>
          <p:cNvSpPr txBox="1"/>
          <p:nvPr/>
        </p:nvSpPr>
        <p:spPr>
          <a:xfrm>
            <a:off x="3218638" y="4176841"/>
            <a:ext cx="4081054" cy="400110"/>
          </a:xfrm>
          <a:prstGeom prst="rect">
            <a:avLst/>
          </a:prstGeom>
          <a:noFill/>
        </p:spPr>
        <p:txBody>
          <a:bodyPr wrap="none" rtlCol="0">
            <a:spAutoFit/>
          </a:bodyPr>
          <a:lstStyle/>
          <a:p>
            <a:r>
              <a:rPr lang="en-US" sz="2000" dirty="0">
                <a:latin typeface="Calibri" panose="020F0502020204030204" pitchFamily="34" charset="0"/>
                <a:cs typeface="Calibri" panose="020F0502020204030204" pitchFamily="34" charset="0"/>
              </a:rPr>
              <a:t>Relationships in the knowledge graph</a:t>
            </a:r>
          </a:p>
        </p:txBody>
      </p:sp>
    </p:spTree>
    <p:extLst>
      <p:ext uri="{BB962C8B-B14F-4D97-AF65-F5344CB8AC3E}">
        <p14:creationId xmlns:p14="http://schemas.microsoft.com/office/powerpoint/2010/main" val="8363322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AC5B5E-F4F6-3F48-A3A1-62CC45EB7D36}"/>
              </a:ext>
            </a:extLst>
          </p:cNvPr>
          <p:cNvSpPr>
            <a:spLocks noGrp="1"/>
          </p:cNvSpPr>
          <p:nvPr>
            <p:ph type="title"/>
          </p:nvPr>
        </p:nvSpPr>
        <p:spPr/>
        <p:txBody>
          <a:bodyPr/>
          <a:lstStyle/>
          <a:p>
            <a:r>
              <a:rPr lang="en-US" dirty="0"/>
              <a:t>Entity Graph</a:t>
            </a:r>
          </a:p>
        </p:txBody>
      </p:sp>
      <p:sp>
        <p:nvSpPr>
          <p:cNvPr id="4" name="Footer Placeholder 3">
            <a:extLst>
              <a:ext uri="{FF2B5EF4-FFF2-40B4-BE49-F238E27FC236}">
                <a16:creationId xmlns:a16="http://schemas.microsoft.com/office/drawing/2014/main" id="{A6B63287-9325-EB45-84E1-B6BB760E20C4}"/>
              </a:ext>
            </a:extLst>
          </p:cNvPr>
          <p:cNvSpPr>
            <a:spLocks noGrp="1"/>
          </p:cNvSpPr>
          <p:nvPr>
            <p:ph type="ftr" sz="quarter" idx="10"/>
          </p:nvPr>
        </p:nvSpPr>
        <p:spPr/>
        <p:txBody>
          <a:bodyPr/>
          <a:lstStyle/>
          <a:p>
            <a:r>
              <a:rPr lang="fr-CH"/>
              <a:t>©2022, Karl Aberer, EPFL-IC, Laboratoire de systèmes d'informations répartis </a:t>
            </a:r>
            <a:endParaRPr lang="en-GB" dirty="0"/>
          </a:p>
        </p:txBody>
      </p:sp>
      <p:sp>
        <p:nvSpPr>
          <p:cNvPr id="5" name="Oval 4">
            <a:extLst>
              <a:ext uri="{FF2B5EF4-FFF2-40B4-BE49-F238E27FC236}">
                <a16:creationId xmlns:a16="http://schemas.microsoft.com/office/drawing/2014/main" id="{DB1A5398-C1A0-9944-905B-556C68070022}"/>
              </a:ext>
            </a:extLst>
          </p:cNvPr>
          <p:cNvSpPr/>
          <p:nvPr/>
        </p:nvSpPr>
        <p:spPr bwMode="auto">
          <a:xfrm>
            <a:off x="1229336" y="2602010"/>
            <a:ext cx="2304256" cy="720080"/>
          </a:xfrm>
          <a:prstGeom prst="ellipse">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chemeClr val="tx2"/>
                </a:solidFill>
                <a:effectLst/>
                <a:latin typeface="Calibri" panose="020F0502020204030204" pitchFamily="34" charset="0"/>
                <a:cs typeface="Calibri" panose="020F0502020204030204" pitchFamily="34" charset="0"/>
              </a:rPr>
              <a:t>Schindler Holding</a:t>
            </a:r>
          </a:p>
        </p:txBody>
      </p:sp>
      <p:sp>
        <p:nvSpPr>
          <p:cNvPr id="6" name="Oval 5">
            <a:extLst>
              <a:ext uri="{FF2B5EF4-FFF2-40B4-BE49-F238E27FC236}">
                <a16:creationId xmlns:a16="http://schemas.microsoft.com/office/drawing/2014/main" id="{3EA9F978-FBAB-6C46-86E7-A192C77EAB45}"/>
              </a:ext>
            </a:extLst>
          </p:cNvPr>
          <p:cNvSpPr/>
          <p:nvPr/>
        </p:nvSpPr>
        <p:spPr bwMode="auto">
          <a:xfrm>
            <a:off x="1155738" y="5373513"/>
            <a:ext cx="2304256" cy="720080"/>
          </a:xfrm>
          <a:prstGeom prst="ellipse">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chemeClr val="tx2"/>
                </a:solidFill>
                <a:effectLst/>
                <a:latin typeface="Calibri" panose="020F0502020204030204" pitchFamily="34" charset="0"/>
                <a:cs typeface="Calibri" panose="020F0502020204030204" pitchFamily="34" charset="0"/>
              </a:rPr>
              <a:t>Otis Elevator Company</a:t>
            </a:r>
          </a:p>
        </p:txBody>
      </p:sp>
      <p:sp>
        <p:nvSpPr>
          <p:cNvPr id="9" name="Oval 8">
            <a:extLst>
              <a:ext uri="{FF2B5EF4-FFF2-40B4-BE49-F238E27FC236}">
                <a16:creationId xmlns:a16="http://schemas.microsoft.com/office/drawing/2014/main" id="{0D4A7FC3-9389-294D-93DD-715941B6B17A}"/>
              </a:ext>
            </a:extLst>
          </p:cNvPr>
          <p:cNvSpPr/>
          <p:nvPr/>
        </p:nvSpPr>
        <p:spPr bwMode="auto">
          <a:xfrm>
            <a:off x="4334410" y="5418367"/>
            <a:ext cx="2304256" cy="720080"/>
          </a:xfrm>
          <a:prstGeom prst="ellipse">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chemeClr val="tx2"/>
                </a:solidFill>
                <a:effectLst/>
                <a:latin typeface="Calibri" panose="020F0502020204030204" pitchFamily="34" charset="0"/>
                <a:cs typeface="Calibri" panose="020F0502020204030204" pitchFamily="34" charset="0"/>
              </a:rPr>
              <a:t>Otis, Colorado</a:t>
            </a:r>
          </a:p>
        </p:txBody>
      </p:sp>
      <p:sp>
        <p:nvSpPr>
          <p:cNvPr id="11" name="Oval 10">
            <a:extLst>
              <a:ext uri="{FF2B5EF4-FFF2-40B4-BE49-F238E27FC236}">
                <a16:creationId xmlns:a16="http://schemas.microsoft.com/office/drawing/2014/main" id="{0EF8A98C-D49E-514E-850B-1BAB8C8FD17B}"/>
              </a:ext>
            </a:extLst>
          </p:cNvPr>
          <p:cNvSpPr/>
          <p:nvPr/>
        </p:nvSpPr>
        <p:spPr bwMode="auto">
          <a:xfrm>
            <a:off x="4334410" y="2635898"/>
            <a:ext cx="2304256" cy="720080"/>
          </a:xfrm>
          <a:prstGeom prst="ellipse">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chemeClr val="tx2"/>
                </a:solidFill>
                <a:effectLst/>
                <a:latin typeface="Calibri" panose="020F0502020204030204" pitchFamily="34" charset="0"/>
                <a:cs typeface="Calibri" panose="020F0502020204030204" pitchFamily="34" charset="0"/>
              </a:rPr>
              <a:t>Schindler’s List</a:t>
            </a:r>
          </a:p>
        </p:txBody>
      </p:sp>
      <p:cxnSp>
        <p:nvCxnSpPr>
          <p:cNvPr id="13" name="Straight Arrow Connector 12">
            <a:extLst>
              <a:ext uri="{FF2B5EF4-FFF2-40B4-BE49-F238E27FC236}">
                <a16:creationId xmlns:a16="http://schemas.microsoft.com/office/drawing/2014/main" id="{CBBE0E90-1F64-CF4C-AD51-986240EC6F29}"/>
              </a:ext>
            </a:extLst>
          </p:cNvPr>
          <p:cNvCxnSpPr>
            <a:cxnSpLocks/>
            <a:endCxn id="6" idx="7"/>
          </p:cNvCxnSpPr>
          <p:nvPr/>
        </p:nvCxnSpPr>
        <p:spPr bwMode="auto">
          <a:xfrm flipH="1">
            <a:off x="3122544" y="3216637"/>
            <a:ext cx="59738" cy="2262329"/>
          </a:xfrm>
          <a:prstGeom prst="straightConnector1">
            <a:avLst/>
          </a:prstGeom>
          <a:solidFill>
            <a:schemeClr val="accent1"/>
          </a:solidFill>
          <a:ln w="19050" cap="flat" cmpd="sng" algn="ctr">
            <a:solidFill>
              <a:schemeClr val="tx1"/>
            </a:solidFill>
            <a:prstDash val="solid"/>
            <a:round/>
            <a:headEnd type="none" w="lg" len="lg"/>
            <a:tailEnd type="triangle" w="lg" len="lg"/>
          </a:ln>
          <a:effectLst/>
        </p:spPr>
      </p:cxnSp>
      <p:cxnSp>
        <p:nvCxnSpPr>
          <p:cNvPr id="14" name="Straight Arrow Connector 13">
            <a:extLst>
              <a:ext uri="{FF2B5EF4-FFF2-40B4-BE49-F238E27FC236}">
                <a16:creationId xmlns:a16="http://schemas.microsoft.com/office/drawing/2014/main" id="{626B3E62-5EBC-F64A-90EA-C604F21BEC71}"/>
              </a:ext>
            </a:extLst>
          </p:cNvPr>
          <p:cNvCxnSpPr>
            <a:cxnSpLocks/>
            <a:stCxn id="6" idx="1"/>
            <a:endCxn id="5" idx="3"/>
          </p:cNvCxnSpPr>
          <p:nvPr/>
        </p:nvCxnSpPr>
        <p:spPr bwMode="auto">
          <a:xfrm flipV="1">
            <a:off x="1493188" y="3216637"/>
            <a:ext cx="73598" cy="2262329"/>
          </a:xfrm>
          <a:prstGeom prst="straightConnector1">
            <a:avLst/>
          </a:prstGeom>
          <a:solidFill>
            <a:schemeClr val="accent1"/>
          </a:solidFill>
          <a:ln w="19050" cap="flat" cmpd="sng" algn="ctr">
            <a:solidFill>
              <a:schemeClr val="tx1"/>
            </a:solidFill>
            <a:prstDash val="solid"/>
            <a:round/>
            <a:headEnd type="none" w="lg" len="lg"/>
            <a:tailEnd type="triangle" w="lg" len="lg"/>
          </a:ln>
          <a:effectLst/>
        </p:spPr>
      </p:cxnSp>
      <p:sp>
        <p:nvSpPr>
          <p:cNvPr id="17" name="Oval 16">
            <a:extLst>
              <a:ext uri="{FF2B5EF4-FFF2-40B4-BE49-F238E27FC236}">
                <a16:creationId xmlns:a16="http://schemas.microsoft.com/office/drawing/2014/main" id="{7FDFAED5-F53C-5A40-AD5A-6B3162796C05}"/>
              </a:ext>
            </a:extLst>
          </p:cNvPr>
          <p:cNvSpPr/>
          <p:nvPr/>
        </p:nvSpPr>
        <p:spPr bwMode="auto">
          <a:xfrm>
            <a:off x="7827325" y="3711663"/>
            <a:ext cx="2304256" cy="720080"/>
          </a:xfrm>
          <a:prstGeom prst="ellipse">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chemeClr val="tx2"/>
                </a:solidFill>
                <a:effectLst/>
                <a:latin typeface="Calibri" panose="020F0502020204030204" pitchFamily="34" charset="0"/>
                <a:cs typeface="Calibri" panose="020F0502020204030204" pitchFamily="34" charset="0"/>
              </a:rPr>
              <a:t>Switzerland</a:t>
            </a:r>
          </a:p>
        </p:txBody>
      </p:sp>
      <p:cxnSp>
        <p:nvCxnSpPr>
          <p:cNvPr id="18" name="Straight Arrow Connector 17">
            <a:extLst>
              <a:ext uri="{FF2B5EF4-FFF2-40B4-BE49-F238E27FC236}">
                <a16:creationId xmlns:a16="http://schemas.microsoft.com/office/drawing/2014/main" id="{DE73A050-5C05-1A48-90F4-7DD24C5D3FD5}"/>
              </a:ext>
            </a:extLst>
          </p:cNvPr>
          <p:cNvCxnSpPr>
            <a:cxnSpLocks/>
            <a:stCxn id="5" idx="5"/>
            <a:endCxn id="17" idx="2"/>
          </p:cNvCxnSpPr>
          <p:nvPr/>
        </p:nvCxnSpPr>
        <p:spPr bwMode="auto">
          <a:xfrm>
            <a:off x="3196142" y="3216637"/>
            <a:ext cx="4631183" cy="855066"/>
          </a:xfrm>
          <a:prstGeom prst="straightConnector1">
            <a:avLst/>
          </a:prstGeom>
          <a:solidFill>
            <a:schemeClr val="accent1"/>
          </a:solidFill>
          <a:ln w="19050" cap="flat" cmpd="sng" algn="ctr">
            <a:solidFill>
              <a:schemeClr val="tx1"/>
            </a:solidFill>
            <a:prstDash val="solid"/>
            <a:round/>
            <a:headEnd type="none" w="lg" len="lg"/>
            <a:tailEnd type="triangle" w="lg" len="lg"/>
          </a:ln>
          <a:effectLst/>
        </p:spPr>
      </p:cxnSp>
      <p:sp>
        <p:nvSpPr>
          <p:cNvPr id="25" name="TextBox 24">
            <a:extLst>
              <a:ext uri="{FF2B5EF4-FFF2-40B4-BE49-F238E27FC236}">
                <a16:creationId xmlns:a16="http://schemas.microsoft.com/office/drawing/2014/main" id="{1886131A-74D8-7540-BC16-8CC704871A41}"/>
              </a:ext>
            </a:extLst>
          </p:cNvPr>
          <p:cNvSpPr txBox="1"/>
          <p:nvPr/>
        </p:nvSpPr>
        <p:spPr>
          <a:xfrm>
            <a:off x="3092978" y="1426797"/>
            <a:ext cx="1663276" cy="369332"/>
          </a:xfrm>
          <a:prstGeom prst="rect">
            <a:avLst/>
          </a:prstGeom>
          <a:noFill/>
        </p:spPr>
        <p:txBody>
          <a:bodyPr wrap="none" rtlCol="0">
            <a:spAutoFit/>
          </a:bodyPr>
          <a:lstStyle/>
          <a:p>
            <a:r>
              <a:rPr lang="en-US" sz="1800" i="1">
                <a:latin typeface="Calibri" panose="020F0502020204030204" pitchFamily="34" charset="0"/>
                <a:cs typeface="Calibri" panose="020F0502020204030204" pitchFamily="34" charset="0"/>
              </a:rPr>
              <a:t>m = “Schindler”</a:t>
            </a:r>
          </a:p>
        </p:txBody>
      </p:sp>
      <p:sp>
        <p:nvSpPr>
          <p:cNvPr id="27" name="TextBox 26">
            <a:extLst>
              <a:ext uri="{FF2B5EF4-FFF2-40B4-BE49-F238E27FC236}">
                <a16:creationId xmlns:a16="http://schemas.microsoft.com/office/drawing/2014/main" id="{868EDD3D-6046-CD45-9397-70FC006612D5}"/>
              </a:ext>
            </a:extLst>
          </p:cNvPr>
          <p:cNvSpPr txBox="1"/>
          <p:nvPr/>
        </p:nvSpPr>
        <p:spPr>
          <a:xfrm>
            <a:off x="8547159" y="2907963"/>
            <a:ext cx="878447" cy="369332"/>
          </a:xfrm>
          <a:prstGeom prst="rect">
            <a:avLst/>
          </a:prstGeom>
          <a:noFill/>
        </p:spPr>
        <p:txBody>
          <a:bodyPr wrap="none" rtlCol="0">
            <a:spAutoFit/>
          </a:bodyPr>
          <a:lstStyle/>
          <a:p>
            <a:r>
              <a:rPr lang="en-US" sz="1800" i="1">
                <a:latin typeface="Calibri" panose="020F0502020204030204" pitchFamily="34" charset="0"/>
                <a:cs typeface="Calibri" panose="020F0502020204030204" pitchFamily="34" charset="0"/>
              </a:rPr>
              <a:t>“Swiss”</a:t>
            </a:r>
          </a:p>
        </p:txBody>
      </p:sp>
      <p:sp>
        <p:nvSpPr>
          <p:cNvPr id="30" name="Oval 29">
            <a:extLst>
              <a:ext uri="{FF2B5EF4-FFF2-40B4-BE49-F238E27FC236}">
                <a16:creationId xmlns:a16="http://schemas.microsoft.com/office/drawing/2014/main" id="{1D438DA8-57B3-6148-A05B-844A3F66068A}"/>
              </a:ext>
            </a:extLst>
          </p:cNvPr>
          <p:cNvSpPr/>
          <p:nvPr/>
        </p:nvSpPr>
        <p:spPr bwMode="auto">
          <a:xfrm>
            <a:off x="7841185" y="4736226"/>
            <a:ext cx="2304256" cy="720080"/>
          </a:xfrm>
          <a:prstGeom prst="ellipse">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2"/>
                </a:solidFill>
                <a:effectLst/>
                <a:latin typeface="Calibri" panose="020F0502020204030204" pitchFamily="34" charset="0"/>
                <a:cs typeface="Calibri" panose="020F0502020204030204" pitchFamily="34" charset="0"/>
              </a:rPr>
              <a:t>American</a:t>
            </a:r>
          </a:p>
        </p:txBody>
      </p:sp>
      <p:sp>
        <p:nvSpPr>
          <p:cNvPr id="31" name="TextBox 30">
            <a:extLst>
              <a:ext uri="{FF2B5EF4-FFF2-40B4-BE49-F238E27FC236}">
                <a16:creationId xmlns:a16="http://schemas.microsoft.com/office/drawing/2014/main" id="{96524658-F30E-AB42-9A46-5C21F2292D13}"/>
              </a:ext>
            </a:extLst>
          </p:cNvPr>
          <p:cNvSpPr txBox="1"/>
          <p:nvPr/>
        </p:nvSpPr>
        <p:spPr>
          <a:xfrm>
            <a:off x="8367404" y="6075340"/>
            <a:ext cx="1251818" cy="369332"/>
          </a:xfrm>
          <a:prstGeom prst="rect">
            <a:avLst/>
          </a:prstGeom>
          <a:noFill/>
        </p:spPr>
        <p:txBody>
          <a:bodyPr wrap="none" rtlCol="0">
            <a:spAutoFit/>
          </a:bodyPr>
          <a:lstStyle/>
          <a:p>
            <a:r>
              <a:rPr lang="en-US" sz="1800" i="1">
                <a:latin typeface="Calibri" panose="020F0502020204030204" pitchFamily="34" charset="0"/>
                <a:cs typeface="Calibri" panose="020F0502020204030204" pitchFamily="34" charset="0"/>
              </a:rPr>
              <a:t>“American”</a:t>
            </a:r>
          </a:p>
        </p:txBody>
      </p:sp>
      <p:cxnSp>
        <p:nvCxnSpPr>
          <p:cNvPr id="32" name="Straight Arrow Connector 31">
            <a:extLst>
              <a:ext uri="{FF2B5EF4-FFF2-40B4-BE49-F238E27FC236}">
                <a16:creationId xmlns:a16="http://schemas.microsoft.com/office/drawing/2014/main" id="{4E73CE3C-57D9-F844-879C-1FEDFA0D2DCB}"/>
              </a:ext>
            </a:extLst>
          </p:cNvPr>
          <p:cNvCxnSpPr>
            <a:cxnSpLocks/>
            <a:stCxn id="6" idx="7"/>
            <a:endCxn id="30" idx="2"/>
          </p:cNvCxnSpPr>
          <p:nvPr/>
        </p:nvCxnSpPr>
        <p:spPr bwMode="auto">
          <a:xfrm flipV="1">
            <a:off x="3122544" y="5096266"/>
            <a:ext cx="4718641" cy="382700"/>
          </a:xfrm>
          <a:prstGeom prst="straightConnector1">
            <a:avLst/>
          </a:prstGeom>
          <a:solidFill>
            <a:schemeClr val="accent1"/>
          </a:solidFill>
          <a:ln w="19050" cap="flat" cmpd="sng" algn="ctr">
            <a:solidFill>
              <a:schemeClr val="tx1"/>
            </a:solidFill>
            <a:prstDash val="solid"/>
            <a:round/>
            <a:headEnd type="none" w="lg" len="lg"/>
            <a:tailEnd type="triangle" w="lg" len="lg"/>
          </a:ln>
          <a:effectLst/>
        </p:spPr>
      </p:cxnSp>
      <p:cxnSp>
        <p:nvCxnSpPr>
          <p:cNvPr id="38" name="Straight Arrow Connector 37">
            <a:extLst>
              <a:ext uri="{FF2B5EF4-FFF2-40B4-BE49-F238E27FC236}">
                <a16:creationId xmlns:a16="http://schemas.microsoft.com/office/drawing/2014/main" id="{B8348DBD-D8F7-514B-9451-B5C0D23FE833}"/>
              </a:ext>
            </a:extLst>
          </p:cNvPr>
          <p:cNvCxnSpPr>
            <a:cxnSpLocks/>
            <a:stCxn id="9" idx="6"/>
            <a:endCxn id="30" idx="2"/>
          </p:cNvCxnSpPr>
          <p:nvPr/>
        </p:nvCxnSpPr>
        <p:spPr bwMode="auto">
          <a:xfrm flipV="1">
            <a:off x="6638666" y="5096266"/>
            <a:ext cx="1202519" cy="682141"/>
          </a:xfrm>
          <a:prstGeom prst="straightConnector1">
            <a:avLst/>
          </a:prstGeom>
          <a:solidFill>
            <a:schemeClr val="accent1"/>
          </a:solidFill>
          <a:ln w="19050" cap="flat" cmpd="sng" algn="ctr">
            <a:solidFill>
              <a:schemeClr val="tx1"/>
            </a:solidFill>
            <a:prstDash val="solid"/>
            <a:round/>
            <a:headEnd type="none" w="lg" len="lg"/>
            <a:tailEnd type="triangle" w="lg" len="lg"/>
          </a:ln>
          <a:effectLst/>
        </p:spPr>
      </p:cxnSp>
      <p:cxnSp>
        <p:nvCxnSpPr>
          <p:cNvPr id="75" name="Straight Arrow Connector 74">
            <a:extLst>
              <a:ext uri="{FF2B5EF4-FFF2-40B4-BE49-F238E27FC236}">
                <a16:creationId xmlns:a16="http://schemas.microsoft.com/office/drawing/2014/main" id="{C5389338-A1CC-2E42-BBCE-F670F100F6F9}"/>
              </a:ext>
            </a:extLst>
          </p:cNvPr>
          <p:cNvCxnSpPr>
            <a:cxnSpLocks/>
            <a:stCxn id="11" idx="5"/>
            <a:endCxn id="30" idx="2"/>
          </p:cNvCxnSpPr>
          <p:nvPr/>
        </p:nvCxnSpPr>
        <p:spPr bwMode="auto">
          <a:xfrm>
            <a:off x="6301216" y="3250525"/>
            <a:ext cx="1539969" cy="1845741"/>
          </a:xfrm>
          <a:prstGeom prst="straightConnector1">
            <a:avLst/>
          </a:prstGeom>
          <a:solidFill>
            <a:schemeClr val="accent1"/>
          </a:solidFill>
          <a:ln w="19050" cap="flat" cmpd="sng" algn="ctr">
            <a:solidFill>
              <a:schemeClr val="tx1"/>
            </a:solidFill>
            <a:prstDash val="solid"/>
            <a:round/>
            <a:headEnd type="none" w="lg" len="lg"/>
            <a:tailEnd type="triangle" w="lg" len="lg"/>
          </a:ln>
          <a:effectLst/>
        </p:spPr>
      </p:cxnSp>
      <p:cxnSp>
        <p:nvCxnSpPr>
          <p:cNvPr id="80" name="Straight Arrow Connector 79">
            <a:extLst>
              <a:ext uri="{FF2B5EF4-FFF2-40B4-BE49-F238E27FC236}">
                <a16:creationId xmlns:a16="http://schemas.microsoft.com/office/drawing/2014/main" id="{933CC590-9B8A-714E-BF26-03D926E324B4}"/>
              </a:ext>
            </a:extLst>
          </p:cNvPr>
          <p:cNvCxnSpPr>
            <a:cxnSpLocks/>
            <a:endCxn id="9" idx="4"/>
          </p:cNvCxnSpPr>
          <p:nvPr/>
        </p:nvCxnSpPr>
        <p:spPr bwMode="auto">
          <a:xfrm flipV="1">
            <a:off x="3860542" y="6138447"/>
            <a:ext cx="1625996" cy="857107"/>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83" name="Straight Arrow Connector 82">
            <a:extLst>
              <a:ext uri="{FF2B5EF4-FFF2-40B4-BE49-F238E27FC236}">
                <a16:creationId xmlns:a16="http://schemas.microsoft.com/office/drawing/2014/main" id="{5D230328-6806-244A-8BE8-B064E9A59460}"/>
              </a:ext>
            </a:extLst>
          </p:cNvPr>
          <p:cNvCxnSpPr>
            <a:cxnSpLocks/>
            <a:stCxn id="25" idx="2"/>
            <a:endCxn id="11" idx="0"/>
          </p:cNvCxnSpPr>
          <p:nvPr/>
        </p:nvCxnSpPr>
        <p:spPr bwMode="auto">
          <a:xfrm>
            <a:off x="3924616" y="1796129"/>
            <a:ext cx="1561922" cy="839769"/>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86" name="Straight Arrow Connector 85">
            <a:extLst>
              <a:ext uri="{FF2B5EF4-FFF2-40B4-BE49-F238E27FC236}">
                <a16:creationId xmlns:a16="http://schemas.microsoft.com/office/drawing/2014/main" id="{7F23563D-6FBB-7542-ADB4-D4E541100441}"/>
              </a:ext>
            </a:extLst>
          </p:cNvPr>
          <p:cNvCxnSpPr>
            <a:cxnSpLocks/>
            <a:stCxn id="25" idx="2"/>
            <a:endCxn id="5" idx="0"/>
          </p:cNvCxnSpPr>
          <p:nvPr/>
        </p:nvCxnSpPr>
        <p:spPr bwMode="auto">
          <a:xfrm flipH="1">
            <a:off x="2381464" y="1796129"/>
            <a:ext cx="1543152" cy="805881"/>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95" name="Straight Arrow Connector 94">
            <a:extLst>
              <a:ext uri="{FF2B5EF4-FFF2-40B4-BE49-F238E27FC236}">
                <a16:creationId xmlns:a16="http://schemas.microsoft.com/office/drawing/2014/main" id="{70B1B599-5B74-534D-899E-53328423B889}"/>
              </a:ext>
            </a:extLst>
          </p:cNvPr>
          <p:cNvCxnSpPr>
            <a:cxnSpLocks/>
            <a:stCxn id="27" idx="2"/>
            <a:endCxn id="17" idx="0"/>
          </p:cNvCxnSpPr>
          <p:nvPr/>
        </p:nvCxnSpPr>
        <p:spPr bwMode="auto">
          <a:xfrm flipH="1">
            <a:off x="8979453" y="3277295"/>
            <a:ext cx="6930" cy="434368"/>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99" name="Straight Arrow Connector 98">
            <a:extLst>
              <a:ext uri="{FF2B5EF4-FFF2-40B4-BE49-F238E27FC236}">
                <a16:creationId xmlns:a16="http://schemas.microsoft.com/office/drawing/2014/main" id="{39616F31-399C-DD47-8B1D-F5484EA4F7AC}"/>
              </a:ext>
            </a:extLst>
          </p:cNvPr>
          <p:cNvCxnSpPr>
            <a:cxnSpLocks/>
            <a:stCxn id="31" idx="0"/>
            <a:endCxn id="30" idx="4"/>
          </p:cNvCxnSpPr>
          <p:nvPr/>
        </p:nvCxnSpPr>
        <p:spPr bwMode="auto">
          <a:xfrm flipV="1">
            <a:off x="8993313" y="5456306"/>
            <a:ext cx="0" cy="619034"/>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102" name="TextBox 101">
            <a:extLst>
              <a:ext uri="{FF2B5EF4-FFF2-40B4-BE49-F238E27FC236}">
                <a16:creationId xmlns:a16="http://schemas.microsoft.com/office/drawing/2014/main" id="{8B345C88-BB39-8F40-8432-2D7654798267}"/>
              </a:ext>
            </a:extLst>
          </p:cNvPr>
          <p:cNvSpPr txBox="1"/>
          <p:nvPr/>
        </p:nvSpPr>
        <p:spPr>
          <a:xfrm>
            <a:off x="5045516" y="6721180"/>
            <a:ext cx="5902004" cy="707886"/>
          </a:xfrm>
          <a:prstGeom prst="rect">
            <a:avLst/>
          </a:prstGeom>
          <a:noFill/>
        </p:spPr>
        <p:txBody>
          <a:bodyPr wrap="square" rtlCol="0">
            <a:spAutoFit/>
          </a:bodyPr>
          <a:lstStyle/>
          <a:p>
            <a:pPr algn="l"/>
            <a:r>
              <a:rPr lang="en-US" sz="2000" dirty="0">
                <a:latin typeface="Calibri" panose="020F0502020204030204" pitchFamily="34" charset="0"/>
                <a:cs typeface="Calibri" panose="020F0502020204030204" pitchFamily="34" charset="0"/>
              </a:rPr>
              <a:t>Possible interpretations of mention m in the knowledge base by a concept c using local information</a:t>
            </a:r>
          </a:p>
        </p:txBody>
      </p:sp>
      <p:sp>
        <p:nvSpPr>
          <p:cNvPr id="3" name="Rectangle 2">
            <a:extLst>
              <a:ext uri="{FF2B5EF4-FFF2-40B4-BE49-F238E27FC236}">
                <a16:creationId xmlns:a16="http://schemas.microsoft.com/office/drawing/2014/main" id="{EAF5F212-5CE5-2B41-A2D1-1B1F86A9239A}"/>
              </a:ext>
            </a:extLst>
          </p:cNvPr>
          <p:cNvSpPr/>
          <p:nvPr/>
        </p:nvSpPr>
        <p:spPr>
          <a:xfrm>
            <a:off x="5481864" y="627140"/>
            <a:ext cx="6087798" cy="707886"/>
          </a:xfrm>
          <a:prstGeom prst="rect">
            <a:avLst/>
          </a:prstGeom>
        </p:spPr>
        <p:txBody>
          <a:bodyPr wrap="square">
            <a:spAutoFit/>
          </a:bodyPr>
          <a:lstStyle/>
          <a:p>
            <a:r>
              <a:rPr lang="en-US" sz="2000" dirty="0">
                <a:latin typeface="Calibri" panose="020F0502020204030204" pitchFamily="34" charset="0"/>
                <a:cs typeface="Calibri" panose="020F0502020204030204" pitchFamily="34" charset="0"/>
              </a:rPr>
              <a:t>“</a:t>
            </a:r>
            <a:r>
              <a:rPr lang="en-US" sz="2000" b="1" dirty="0">
                <a:latin typeface="Calibri" panose="020F0502020204030204" pitchFamily="34" charset="0"/>
                <a:cs typeface="Calibri" panose="020F0502020204030204" pitchFamily="34" charset="0"/>
              </a:rPr>
              <a:t>Schindler</a:t>
            </a:r>
            <a:r>
              <a:rPr lang="en-US" sz="2000" dirty="0">
                <a:latin typeface="Calibri" panose="020F0502020204030204" pitchFamily="34" charset="0"/>
                <a:cs typeface="Calibri" panose="020F0502020204030204" pitchFamily="34" charset="0"/>
              </a:rPr>
              <a:t> is a </a:t>
            </a:r>
            <a:r>
              <a:rPr lang="en-US" sz="2000" i="1" dirty="0">
                <a:latin typeface="Calibri" panose="020F0502020204030204" pitchFamily="34" charset="0"/>
                <a:cs typeface="Calibri" panose="020F0502020204030204" pitchFamily="34" charset="0"/>
              </a:rPr>
              <a:t>Swiss</a:t>
            </a:r>
            <a:r>
              <a:rPr lang="en-US" sz="2000" dirty="0">
                <a:latin typeface="Calibri" panose="020F0502020204030204" pitchFamily="34" charset="0"/>
                <a:cs typeface="Calibri" panose="020F0502020204030204" pitchFamily="34" charset="0"/>
              </a:rPr>
              <a:t> industrial company. One of its main competitors is the </a:t>
            </a:r>
            <a:r>
              <a:rPr lang="en-US" sz="2000" i="1" dirty="0">
                <a:latin typeface="Calibri" panose="020F0502020204030204" pitchFamily="34" charset="0"/>
                <a:cs typeface="Calibri" panose="020F0502020204030204" pitchFamily="34" charset="0"/>
              </a:rPr>
              <a:t>American</a:t>
            </a:r>
            <a:r>
              <a:rPr lang="en-US" sz="2000" dirty="0">
                <a:latin typeface="Calibri" panose="020F0502020204030204" pitchFamily="34" charset="0"/>
                <a:cs typeface="Calibri" panose="020F0502020204030204" pitchFamily="34" charset="0"/>
              </a:rPr>
              <a:t> producer, </a:t>
            </a:r>
            <a:r>
              <a:rPr lang="en-US" sz="2000" b="1" dirty="0">
                <a:latin typeface="Calibri" panose="020F0502020204030204" pitchFamily="34" charset="0"/>
                <a:cs typeface="Calibri" panose="020F0502020204030204" pitchFamily="34" charset="0"/>
              </a:rPr>
              <a:t>Otis</a:t>
            </a:r>
            <a:r>
              <a:rPr lang="en-US" sz="2000" dirty="0">
                <a:latin typeface="Calibri" panose="020F0502020204030204" pitchFamily="34" charset="0"/>
                <a:cs typeface="Calibri" panose="020F0502020204030204" pitchFamily="34" charset="0"/>
              </a:rPr>
              <a:t>.”</a:t>
            </a:r>
          </a:p>
        </p:txBody>
      </p:sp>
      <p:sp>
        <p:nvSpPr>
          <p:cNvPr id="8" name="TextBox 7">
            <a:extLst>
              <a:ext uri="{FF2B5EF4-FFF2-40B4-BE49-F238E27FC236}">
                <a16:creationId xmlns:a16="http://schemas.microsoft.com/office/drawing/2014/main" id="{2FA96165-7AED-C65B-7A11-A6257AC4CAA7}"/>
              </a:ext>
            </a:extLst>
          </p:cNvPr>
          <p:cNvSpPr txBox="1"/>
          <p:nvPr/>
        </p:nvSpPr>
        <p:spPr>
          <a:xfrm>
            <a:off x="721407" y="2214170"/>
            <a:ext cx="1582484" cy="400110"/>
          </a:xfrm>
          <a:prstGeom prst="rect">
            <a:avLst/>
          </a:prstGeom>
          <a:noFill/>
        </p:spPr>
        <p:txBody>
          <a:bodyPr wrap="none" rtlCol="0">
            <a:spAutoFit/>
          </a:bodyPr>
          <a:lstStyle/>
          <a:p>
            <a:r>
              <a:rPr lang="en-US" sz="2000" dirty="0">
                <a:latin typeface="Calibri" panose="020F0502020204030204" pitchFamily="34" charset="0"/>
                <a:cs typeface="Calibri" panose="020F0502020204030204" pitchFamily="34" charset="0"/>
              </a:rPr>
              <a:t>e</a:t>
            </a:r>
            <a:r>
              <a:rPr lang="en-US" sz="2000" baseline="-25000" dirty="0">
                <a:latin typeface="Calibri" panose="020F0502020204030204" pitchFamily="34" charset="0"/>
                <a:cs typeface="Calibri" panose="020F0502020204030204" pitchFamily="34" charset="0"/>
              </a:rPr>
              <a:t>11</a:t>
            </a:r>
            <a:r>
              <a:rPr lang="en-US" sz="2000" dirty="0">
                <a:latin typeface="Calibri" panose="020F0502020204030204" pitchFamily="34" charset="0"/>
                <a:cs typeface="Calibri" panose="020F0502020204030204" pitchFamily="34" charset="0"/>
              </a:rPr>
              <a:t> = (c</a:t>
            </a:r>
            <a:r>
              <a:rPr lang="en-US" sz="2000" baseline="-25000" dirty="0">
                <a:latin typeface="Calibri" panose="020F0502020204030204" pitchFamily="34" charset="0"/>
                <a:cs typeface="Calibri" panose="020F0502020204030204" pitchFamily="34" charset="0"/>
              </a:rPr>
              <a:t>11</a:t>
            </a:r>
            <a:r>
              <a:rPr lang="en-US" sz="2000" dirty="0">
                <a:latin typeface="Calibri" panose="020F0502020204030204" pitchFamily="34" charset="0"/>
                <a:cs typeface="Calibri" panose="020F0502020204030204" pitchFamily="34" charset="0"/>
              </a:rPr>
              <a:t>, m</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a:t>
            </a:r>
          </a:p>
        </p:txBody>
      </p:sp>
      <p:sp>
        <p:nvSpPr>
          <p:cNvPr id="10" name="TextBox 9">
            <a:extLst>
              <a:ext uri="{FF2B5EF4-FFF2-40B4-BE49-F238E27FC236}">
                <a16:creationId xmlns:a16="http://schemas.microsoft.com/office/drawing/2014/main" id="{CB91558A-230D-88A1-0C93-7BBEFD572B55}"/>
              </a:ext>
            </a:extLst>
          </p:cNvPr>
          <p:cNvSpPr txBox="1"/>
          <p:nvPr/>
        </p:nvSpPr>
        <p:spPr>
          <a:xfrm>
            <a:off x="5359957" y="2206721"/>
            <a:ext cx="1582484" cy="400110"/>
          </a:xfrm>
          <a:prstGeom prst="rect">
            <a:avLst/>
          </a:prstGeom>
          <a:noFill/>
        </p:spPr>
        <p:txBody>
          <a:bodyPr wrap="none" rtlCol="0">
            <a:spAutoFit/>
          </a:bodyPr>
          <a:lstStyle/>
          <a:p>
            <a:r>
              <a:rPr lang="en-US" sz="2000" dirty="0">
                <a:latin typeface="Calibri" panose="020F0502020204030204" pitchFamily="34" charset="0"/>
                <a:cs typeface="Calibri" panose="020F0502020204030204" pitchFamily="34" charset="0"/>
              </a:rPr>
              <a:t>e</a:t>
            </a:r>
            <a:r>
              <a:rPr lang="en-US" sz="2000" baseline="-25000" dirty="0">
                <a:latin typeface="Calibri" panose="020F0502020204030204" pitchFamily="34" charset="0"/>
                <a:cs typeface="Calibri" panose="020F0502020204030204" pitchFamily="34" charset="0"/>
              </a:rPr>
              <a:t>12</a:t>
            </a:r>
            <a:r>
              <a:rPr lang="en-US" sz="2000" dirty="0">
                <a:latin typeface="Calibri" panose="020F0502020204030204" pitchFamily="34" charset="0"/>
                <a:cs typeface="Calibri" panose="020F0502020204030204" pitchFamily="34" charset="0"/>
              </a:rPr>
              <a:t> = (c</a:t>
            </a:r>
            <a:r>
              <a:rPr lang="en-US" sz="2000" baseline="-25000" dirty="0">
                <a:latin typeface="Calibri" panose="020F0502020204030204" pitchFamily="34" charset="0"/>
                <a:cs typeface="Calibri" panose="020F0502020204030204" pitchFamily="34" charset="0"/>
              </a:rPr>
              <a:t>12</a:t>
            </a:r>
            <a:r>
              <a:rPr lang="en-US" sz="2000" dirty="0">
                <a:latin typeface="Calibri" panose="020F0502020204030204" pitchFamily="34" charset="0"/>
                <a:cs typeface="Calibri" panose="020F0502020204030204" pitchFamily="34" charset="0"/>
              </a:rPr>
              <a:t>, m</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a:t>
            </a:r>
          </a:p>
        </p:txBody>
      </p:sp>
      <p:sp>
        <p:nvSpPr>
          <p:cNvPr id="12" name="TextBox 11">
            <a:extLst>
              <a:ext uri="{FF2B5EF4-FFF2-40B4-BE49-F238E27FC236}">
                <a16:creationId xmlns:a16="http://schemas.microsoft.com/office/drawing/2014/main" id="{0A31AEED-CAD8-4D70-9641-3851E9A24C3E}"/>
              </a:ext>
            </a:extLst>
          </p:cNvPr>
          <p:cNvSpPr txBox="1"/>
          <p:nvPr/>
        </p:nvSpPr>
        <p:spPr>
          <a:xfrm>
            <a:off x="3246656" y="6995554"/>
            <a:ext cx="1227772" cy="369332"/>
          </a:xfrm>
          <a:prstGeom prst="rect">
            <a:avLst/>
          </a:prstGeom>
          <a:noFill/>
        </p:spPr>
        <p:txBody>
          <a:bodyPr wrap="none" rtlCol="0">
            <a:spAutoFit/>
          </a:bodyPr>
          <a:lstStyle/>
          <a:p>
            <a:r>
              <a:rPr lang="en-US" sz="1800" i="1" dirty="0">
                <a:latin typeface="Calibri" panose="020F0502020204030204" pitchFamily="34" charset="0"/>
                <a:cs typeface="Calibri" panose="020F0502020204030204" pitchFamily="34" charset="0"/>
              </a:rPr>
              <a:t>m</a:t>
            </a:r>
            <a:r>
              <a:rPr lang="en-US" sz="1800" i="1" baseline="-25000" dirty="0">
                <a:latin typeface="Calibri" panose="020F0502020204030204" pitchFamily="34" charset="0"/>
                <a:cs typeface="Calibri" panose="020F0502020204030204" pitchFamily="34" charset="0"/>
              </a:rPr>
              <a:t>2</a:t>
            </a:r>
            <a:r>
              <a:rPr lang="en-US" sz="1800" i="1" dirty="0">
                <a:latin typeface="Calibri" panose="020F0502020204030204" pitchFamily="34" charset="0"/>
                <a:cs typeface="Calibri" panose="020F0502020204030204" pitchFamily="34" charset="0"/>
              </a:rPr>
              <a:t> = “Otis”</a:t>
            </a:r>
          </a:p>
        </p:txBody>
      </p:sp>
      <p:cxnSp>
        <p:nvCxnSpPr>
          <p:cNvPr id="15" name="Straight Arrow Connector 14">
            <a:extLst>
              <a:ext uri="{FF2B5EF4-FFF2-40B4-BE49-F238E27FC236}">
                <a16:creationId xmlns:a16="http://schemas.microsoft.com/office/drawing/2014/main" id="{63CD940F-D9DF-5357-B28B-DAF28345D635}"/>
              </a:ext>
            </a:extLst>
          </p:cNvPr>
          <p:cNvCxnSpPr>
            <a:stCxn id="12" idx="0"/>
          </p:cNvCxnSpPr>
          <p:nvPr/>
        </p:nvCxnSpPr>
        <p:spPr bwMode="auto">
          <a:xfrm flipH="1" flipV="1">
            <a:off x="2307866" y="6093593"/>
            <a:ext cx="1552676" cy="901961"/>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16" name="TextBox 15">
            <a:extLst>
              <a:ext uri="{FF2B5EF4-FFF2-40B4-BE49-F238E27FC236}">
                <a16:creationId xmlns:a16="http://schemas.microsoft.com/office/drawing/2014/main" id="{D3F0491D-D9A0-9EAB-C322-DD90A781A2EC}"/>
              </a:ext>
            </a:extLst>
          </p:cNvPr>
          <p:cNvSpPr txBox="1"/>
          <p:nvPr/>
        </p:nvSpPr>
        <p:spPr>
          <a:xfrm>
            <a:off x="1191752" y="6037331"/>
            <a:ext cx="1295547" cy="400110"/>
          </a:xfrm>
          <a:prstGeom prst="rect">
            <a:avLst/>
          </a:prstGeom>
          <a:noFill/>
        </p:spPr>
        <p:txBody>
          <a:bodyPr wrap="none" rtlCol="0">
            <a:spAutoFit/>
          </a:bodyPr>
          <a:lstStyle/>
          <a:p>
            <a:r>
              <a:rPr lang="en-US" sz="2000" dirty="0">
                <a:latin typeface="Calibri" panose="020F0502020204030204" pitchFamily="34" charset="0"/>
                <a:cs typeface="Calibri" panose="020F0502020204030204" pitchFamily="34" charset="0"/>
              </a:rPr>
              <a:t>s = (c</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m</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a:t>
            </a:r>
          </a:p>
        </p:txBody>
      </p:sp>
    </p:spTree>
    <p:extLst>
      <p:ext uri="{BB962C8B-B14F-4D97-AF65-F5344CB8AC3E}">
        <p14:creationId xmlns:p14="http://schemas.microsoft.com/office/powerpoint/2010/main" val="18535155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AC5B5E-F4F6-3F48-A3A1-62CC45EB7D36}"/>
              </a:ext>
            </a:extLst>
          </p:cNvPr>
          <p:cNvSpPr>
            <a:spLocks noGrp="1"/>
          </p:cNvSpPr>
          <p:nvPr>
            <p:ph type="title"/>
          </p:nvPr>
        </p:nvSpPr>
        <p:spPr/>
        <p:txBody>
          <a:bodyPr/>
          <a:lstStyle/>
          <a:p>
            <a:r>
              <a:rPr lang="en-US"/>
              <a:t>Entity Graph</a:t>
            </a:r>
          </a:p>
        </p:txBody>
      </p:sp>
      <p:sp>
        <p:nvSpPr>
          <p:cNvPr id="4" name="Footer Placeholder 3">
            <a:extLst>
              <a:ext uri="{FF2B5EF4-FFF2-40B4-BE49-F238E27FC236}">
                <a16:creationId xmlns:a16="http://schemas.microsoft.com/office/drawing/2014/main" id="{A6B63287-9325-EB45-84E1-B6BB760E20C4}"/>
              </a:ext>
            </a:extLst>
          </p:cNvPr>
          <p:cNvSpPr>
            <a:spLocks noGrp="1"/>
          </p:cNvSpPr>
          <p:nvPr>
            <p:ph type="ftr" sz="quarter" idx="10"/>
          </p:nvPr>
        </p:nvSpPr>
        <p:spPr/>
        <p:txBody>
          <a:bodyPr/>
          <a:lstStyle/>
          <a:p>
            <a:r>
              <a:rPr lang="fr-CH"/>
              <a:t>©2022, Karl Aberer, EPFL-IC, Laboratoire de systèmes d'informations répartis </a:t>
            </a:r>
            <a:endParaRPr lang="en-GB" dirty="0"/>
          </a:p>
        </p:txBody>
      </p:sp>
      <p:sp>
        <p:nvSpPr>
          <p:cNvPr id="5" name="Oval 4">
            <a:extLst>
              <a:ext uri="{FF2B5EF4-FFF2-40B4-BE49-F238E27FC236}">
                <a16:creationId xmlns:a16="http://schemas.microsoft.com/office/drawing/2014/main" id="{DB1A5398-C1A0-9944-905B-556C68070022}"/>
              </a:ext>
            </a:extLst>
          </p:cNvPr>
          <p:cNvSpPr/>
          <p:nvPr/>
        </p:nvSpPr>
        <p:spPr bwMode="auto">
          <a:xfrm>
            <a:off x="1229336" y="2602010"/>
            <a:ext cx="2304256" cy="720080"/>
          </a:xfrm>
          <a:prstGeom prst="ellipse">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chemeClr val="tx2"/>
                </a:solidFill>
                <a:effectLst/>
                <a:latin typeface="Calibri" panose="020F0502020204030204" pitchFamily="34" charset="0"/>
                <a:cs typeface="Calibri" panose="020F0502020204030204" pitchFamily="34" charset="0"/>
              </a:rPr>
              <a:t>Schindler Holding</a:t>
            </a:r>
          </a:p>
        </p:txBody>
      </p:sp>
      <p:sp>
        <p:nvSpPr>
          <p:cNvPr id="6" name="Oval 5">
            <a:extLst>
              <a:ext uri="{FF2B5EF4-FFF2-40B4-BE49-F238E27FC236}">
                <a16:creationId xmlns:a16="http://schemas.microsoft.com/office/drawing/2014/main" id="{3EA9F978-FBAB-6C46-86E7-A192C77EAB45}"/>
              </a:ext>
            </a:extLst>
          </p:cNvPr>
          <p:cNvSpPr/>
          <p:nvPr/>
        </p:nvSpPr>
        <p:spPr bwMode="auto">
          <a:xfrm>
            <a:off x="1155738" y="5373513"/>
            <a:ext cx="2304256" cy="720080"/>
          </a:xfrm>
          <a:prstGeom prst="ellipse">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chemeClr val="tx2"/>
                </a:solidFill>
                <a:effectLst/>
                <a:latin typeface="Calibri" panose="020F0502020204030204" pitchFamily="34" charset="0"/>
                <a:cs typeface="Calibri" panose="020F0502020204030204" pitchFamily="34" charset="0"/>
              </a:rPr>
              <a:t>Otis Elevator Company</a:t>
            </a:r>
          </a:p>
        </p:txBody>
      </p:sp>
      <p:sp>
        <p:nvSpPr>
          <p:cNvPr id="9" name="Oval 8">
            <a:extLst>
              <a:ext uri="{FF2B5EF4-FFF2-40B4-BE49-F238E27FC236}">
                <a16:creationId xmlns:a16="http://schemas.microsoft.com/office/drawing/2014/main" id="{0D4A7FC3-9389-294D-93DD-715941B6B17A}"/>
              </a:ext>
            </a:extLst>
          </p:cNvPr>
          <p:cNvSpPr/>
          <p:nvPr/>
        </p:nvSpPr>
        <p:spPr bwMode="auto">
          <a:xfrm>
            <a:off x="4334410" y="5418367"/>
            <a:ext cx="2304256" cy="720080"/>
          </a:xfrm>
          <a:prstGeom prst="ellipse">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chemeClr val="tx2"/>
                </a:solidFill>
                <a:effectLst/>
                <a:latin typeface="Calibri" panose="020F0502020204030204" pitchFamily="34" charset="0"/>
                <a:cs typeface="Calibri" panose="020F0502020204030204" pitchFamily="34" charset="0"/>
              </a:rPr>
              <a:t>Otis, Colorado</a:t>
            </a:r>
          </a:p>
        </p:txBody>
      </p:sp>
      <p:sp>
        <p:nvSpPr>
          <p:cNvPr id="11" name="Oval 10">
            <a:extLst>
              <a:ext uri="{FF2B5EF4-FFF2-40B4-BE49-F238E27FC236}">
                <a16:creationId xmlns:a16="http://schemas.microsoft.com/office/drawing/2014/main" id="{0EF8A98C-D49E-514E-850B-1BAB8C8FD17B}"/>
              </a:ext>
            </a:extLst>
          </p:cNvPr>
          <p:cNvSpPr/>
          <p:nvPr/>
        </p:nvSpPr>
        <p:spPr bwMode="auto">
          <a:xfrm>
            <a:off x="4334410" y="2635898"/>
            <a:ext cx="2304256" cy="720080"/>
          </a:xfrm>
          <a:prstGeom prst="ellipse">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chemeClr val="tx2"/>
                </a:solidFill>
                <a:effectLst/>
                <a:latin typeface="Calibri" panose="020F0502020204030204" pitchFamily="34" charset="0"/>
                <a:cs typeface="Calibri" panose="020F0502020204030204" pitchFamily="34" charset="0"/>
              </a:rPr>
              <a:t>Schindler’s List</a:t>
            </a:r>
          </a:p>
        </p:txBody>
      </p:sp>
      <p:cxnSp>
        <p:nvCxnSpPr>
          <p:cNvPr id="13" name="Straight Arrow Connector 12">
            <a:extLst>
              <a:ext uri="{FF2B5EF4-FFF2-40B4-BE49-F238E27FC236}">
                <a16:creationId xmlns:a16="http://schemas.microsoft.com/office/drawing/2014/main" id="{CBBE0E90-1F64-CF4C-AD51-986240EC6F29}"/>
              </a:ext>
            </a:extLst>
          </p:cNvPr>
          <p:cNvCxnSpPr>
            <a:cxnSpLocks/>
            <a:endCxn id="6" idx="7"/>
          </p:cNvCxnSpPr>
          <p:nvPr/>
        </p:nvCxnSpPr>
        <p:spPr bwMode="auto">
          <a:xfrm flipH="1">
            <a:off x="3122544" y="3216637"/>
            <a:ext cx="59738" cy="2262329"/>
          </a:xfrm>
          <a:prstGeom prst="straightConnector1">
            <a:avLst/>
          </a:prstGeom>
          <a:solidFill>
            <a:schemeClr val="accent1"/>
          </a:solidFill>
          <a:ln w="19050" cap="flat" cmpd="sng" algn="ctr">
            <a:solidFill>
              <a:schemeClr val="tx1"/>
            </a:solidFill>
            <a:prstDash val="solid"/>
            <a:round/>
            <a:headEnd type="none" w="lg" len="lg"/>
            <a:tailEnd type="triangle" w="lg" len="lg"/>
          </a:ln>
          <a:effectLst/>
        </p:spPr>
      </p:cxnSp>
      <p:cxnSp>
        <p:nvCxnSpPr>
          <p:cNvPr id="14" name="Straight Arrow Connector 13">
            <a:extLst>
              <a:ext uri="{FF2B5EF4-FFF2-40B4-BE49-F238E27FC236}">
                <a16:creationId xmlns:a16="http://schemas.microsoft.com/office/drawing/2014/main" id="{626B3E62-5EBC-F64A-90EA-C604F21BEC71}"/>
              </a:ext>
            </a:extLst>
          </p:cNvPr>
          <p:cNvCxnSpPr>
            <a:cxnSpLocks/>
            <a:stCxn id="6" idx="1"/>
            <a:endCxn id="5" idx="3"/>
          </p:cNvCxnSpPr>
          <p:nvPr/>
        </p:nvCxnSpPr>
        <p:spPr bwMode="auto">
          <a:xfrm flipV="1">
            <a:off x="1493188" y="3216637"/>
            <a:ext cx="73598" cy="2262329"/>
          </a:xfrm>
          <a:prstGeom prst="straightConnector1">
            <a:avLst/>
          </a:prstGeom>
          <a:solidFill>
            <a:schemeClr val="accent1"/>
          </a:solidFill>
          <a:ln w="19050" cap="flat" cmpd="sng" algn="ctr">
            <a:solidFill>
              <a:schemeClr val="tx1"/>
            </a:solidFill>
            <a:prstDash val="solid"/>
            <a:round/>
            <a:headEnd type="none" w="lg" len="lg"/>
            <a:tailEnd type="triangle" w="lg" len="lg"/>
          </a:ln>
          <a:effectLst/>
        </p:spPr>
      </p:cxnSp>
      <p:sp>
        <p:nvSpPr>
          <p:cNvPr id="17" name="Oval 16">
            <a:extLst>
              <a:ext uri="{FF2B5EF4-FFF2-40B4-BE49-F238E27FC236}">
                <a16:creationId xmlns:a16="http://schemas.microsoft.com/office/drawing/2014/main" id="{7FDFAED5-F53C-5A40-AD5A-6B3162796C05}"/>
              </a:ext>
            </a:extLst>
          </p:cNvPr>
          <p:cNvSpPr/>
          <p:nvPr/>
        </p:nvSpPr>
        <p:spPr bwMode="auto">
          <a:xfrm>
            <a:off x="7827325" y="3711663"/>
            <a:ext cx="2304256" cy="720080"/>
          </a:xfrm>
          <a:prstGeom prst="ellipse">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chemeClr val="tx2"/>
                </a:solidFill>
                <a:effectLst/>
                <a:latin typeface="Calibri" panose="020F0502020204030204" pitchFamily="34" charset="0"/>
                <a:cs typeface="Calibri" panose="020F0502020204030204" pitchFamily="34" charset="0"/>
              </a:rPr>
              <a:t>Switzerland</a:t>
            </a:r>
          </a:p>
        </p:txBody>
      </p:sp>
      <p:cxnSp>
        <p:nvCxnSpPr>
          <p:cNvPr id="18" name="Straight Arrow Connector 17">
            <a:extLst>
              <a:ext uri="{FF2B5EF4-FFF2-40B4-BE49-F238E27FC236}">
                <a16:creationId xmlns:a16="http://schemas.microsoft.com/office/drawing/2014/main" id="{DE73A050-5C05-1A48-90F4-7DD24C5D3FD5}"/>
              </a:ext>
            </a:extLst>
          </p:cNvPr>
          <p:cNvCxnSpPr>
            <a:cxnSpLocks/>
            <a:stCxn id="5" idx="5"/>
            <a:endCxn id="17" idx="2"/>
          </p:cNvCxnSpPr>
          <p:nvPr/>
        </p:nvCxnSpPr>
        <p:spPr bwMode="auto">
          <a:xfrm>
            <a:off x="3196142" y="3216637"/>
            <a:ext cx="4631183" cy="855066"/>
          </a:xfrm>
          <a:prstGeom prst="straightConnector1">
            <a:avLst/>
          </a:prstGeom>
          <a:solidFill>
            <a:schemeClr val="accent1"/>
          </a:solidFill>
          <a:ln w="19050" cap="flat" cmpd="sng" algn="ctr">
            <a:solidFill>
              <a:schemeClr val="tx1"/>
            </a:solidFill>
            <a:prstDash val="solid"/>
            <a:round/>
            <a:headEnd type="none" w="lg" len="lg"/>
            <a:tailEnd type="triangle" w="lg" len="lg"/>
          </a:ln>
          <a:effectLst/>
        </p:spPr>
      </p:cxnSp>
      <p:sp>
        <p:nvSpPr>
          <p:cNvPr id="25" name="TextBox 24">
            <a:extLst>
              <a:ext uri="{FF2B5EF4-FFF2-40B4-BE49-F238E27FC236}">
                <a16:creationId xmlns:a16="http://schemas.microsoft.com/office/drawing/2014/main" id="{1886131A-74D8-7540-BC16-8CC704871A41}"/>
              </a:ext>
            </a:extLst>
          </p:cNvPr>
          <p:cNvSpPr txBox="1"/>
          <p:nvPr/>
        </p:nvSpPr>
        <p:spPr>
          <a:xfrm>
            <a:off x="3064124" y="1426797"/>
            <a:ext cx="1720984" cy="369332"/>
          </a:xfrm>
          <a:prstGeom prst="rect">
            <a:avLst/>
          </a:prstGeom>
          <a:noFill/>
        </p:spPr>
        <p:txBody>
          <a:bodyPr wrap="none" rtlCol="0">
            <a:spAutoFit/>
          </a:bodyPr>
          <a:lstStyle/>
          <a:p>
            <a:r>
              <a:rPr lang="en-US" sz="1800" i="1" dirty="0">
                <a:latin typeface="Calibri" panose="020F0502020204030204" pitchFamily="34" charset="0"/>
                <a:cs typeface="Calibri" panose="020F0502020204030204" pitchFamily="34" charset="0"/>
              </a:rPr>
              <a:t>m</a:t>
            </a:r>
            <a:r>
              <a:rPr lang="en-US" sz="1800" i="1" baseline="-25000" dirty="0">
                <a:latin typeface="Calibri" panose="020F0502020204030204" pitchFamily="34" charset="0"/>
                <a:cs typeface="Calibri" panose="020F0502020204030204" pitchFamily="34" charset="0"/>
              </a:rPr>
              <a:t>1</a:t>
            </a:r>
            <a:r>
              <a:rPr lang="en-US" sz="1800" i="1" dirty="0">
                <a:latin typeface="Calibri" panose="020F0502020204030204" pitchFamily="34" charset="0"/>
                <a:cs typeface="Calibri" panose="020F0502020204030204" pitchFamily="34" charset="0"/>
              </a:rPr>
              <a:t> = “Schindler”</a:t>
            </a:r>
          </a:p>
        </p:txBody>
      </p:sp>
      <p:sp>
        <p:nvSpPr>
          <p:cNvPr id="26" name="TextBox 25">
            <a:extLst>
              <a:ext uri="{FF2B5EF4-FFF2-40B4-BE49-F238E27FC236}">
                <a16:creationId xmlns:a16="http://schemas.microsoft.com/office/drawing/2014/main" id="{69E94131-E0F7-504A-93E3-1DB76C4FC464}"/>
              </a:ext>
            </a:extLst>
          </p:cNvPr>
          <p:cNvSpPr txBox="1"/>
          <p:nvPr/>
        </p:nvSpPr>
        <p:spPr>
          <a:xfrm>
            <a:off x="3246656" y="6995554"/>
            <a:ext cx="1227772" cy="369332"/>
          </a:xfrm>
          <a:prstGeom prst="rect">
            <a:avLst/>
          </a:prstGeom>
          <a:noFill/>
        </p:spPr>
        <p:txBody>
          <a:bodyPr wrap="none" rtlCol="0">
            <a:spAutoFit/>
          </a:bodyPr>
          <a:lstStyle/>
          <a:p>
            <a:r>
              <a:rPr lang="en-US" sz="1800" i="1" dirty="0">
                <a:latin typeface="Calibri" panose="020F0502020204030204" pitchFamily="34" charset="0"/>
                <a:cs typeface="Calibri" panose="020F0502020204030204" pitchFamily="34" charset="0"/>
              </a:rPr>
              <a:t>m</a:t>
            </a:r>
            <a:r>
              <a:rPr lang="en-US" sz="1800" i="1" baseline="-25000" dirty="0">
                <a:latin typeface="Calibri" panose="020F0502020204030204" pitchFamily="34" charset="0"/>
                <a:cs typeface="Calibri" panose="020F0502020204030204" pitchFamily="34" charset="0"/>
              </a:rPr>
              <a:t>2</a:t>
            </a:r>
            <a:r>
              <a:rPr lang="en-US" sz="1800" i="1" dirty="0">
                <a:latin typeface="Calibri" panose="020F0502020204030204" pitchFamily="34" charset="0"/>
                <a:cs typeface="Calibri" panose="020F0502020204030204" pitchFamily="34" charset="0"/>
              </a:rPr>
              <a:t> = “Otis”</a:t>
            </a:r>
          </a:p>
        </p:txBody>
      </p:sp>
      <p:sp>
        <p:nvSpPr>
          <p:cNvPr id="27" name="TextBox 26">
            <a:extLst>
              <a:ext uri="{FF2B5EF4-FFF2-40B4-BE49-F238E27FC236}">
                <a16:creationId xmlns:a16="http://schemas.microsoft.com/office/drawing/2014/main" id="{868EDD3D-6046-CD45-9397-70FC006612D5}"/>
              </a:ext>
            </a:extLst>
          </p:cNvPr>
          <p:cNvSpPr txBox="1"/>
          <p:nvPr/>
        </p:nvSpPr>
        <p:spPr>
          <a:xfrm>
            <a:off x="8547159" y="2907963"/>
            <a:ext cx="878447" cy="369332"/>
          </a:xfrm>
          <a:prstGeom prst="rect">
            <a:avLst/>
          </a:prstGeom>
          <a:noFill/>
        </p:spPr>
        <p:txBody>
          <a:bodyPr wrap="none" rtlCol="0">
            <a:spAutoFit/>
          </a:bodyPr>
          <a:lstStyle/>
          <a:p>
            <a:r>
              <a:rPr lang="en-US" sz="1800" i="1">
                <a:latin typeface="Calibri" panose="020F0502020204030204" pitchFamily="34" charset="0"/>
                <a:cs typeface="Calibri" panose="020F0502020204030204" pitchFamily="34" charset="0"/>
              </a:rPr>
              <a:t>“Swiss”</a:t>
            </a:r>
          </a:p>
        </p:txBody>
      </p:sp>
      <p:sp>
        <p:nvSpPr>
          <p:cNvPr id="30" name="Oval 29">
            <a:extLst>
              <a:ext uri="{FF2B5EF4-FFF2-40B4-BE49-F238E27FC236}">
                <a16:creationId xmlns:a16="http://schemas.microsoft.com/office/drawing/2014/main" id="{1D438DA8-57B3-6148-A05B-844A3F66068A}"/>
              </a:ext>
            </a:extLst>
          </p:cNvPr>
          <p:cNvSpPr/>
          <p:nvPr/>
        </p:nvSpPr>
        <p:spPr bwMode="auto">
          <a:xfrm>
            <a:off x="7841185" y="4736226"/>
            <a:ext cx="2304256" cy="720080"/>
          </a:xfrm>
          <a:prstGeom prst="ellipse">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2"/>
                </a:solidFill>
                <a:effectLst/>
                <a:latin typeface="Calibri" panose="020F0502020204030204" pitchFamily="34" charset="0"/>
                <a:cs typeface="Calibri" panose="020F0502020204030204" pitchFamily="34" charset="0"/>
              </a:rPr>
              <a:t>American</a:t>
            </a:r>
          </a:p>
        </p:txBody>
      </p:sp>
      <p:sp>
        <p:nvSpPr>
          <p:cNvPr id="31" name="TextBox 30">
            <a:extLst>
              <a:ext uri="{FF2B5EF4-FFF2-40B4-BE49-F238E27FC236}">
                <a16:creationId xmlns:a16="http://schemas.microsoft.com/office/drawing/2014/main" id="{96524658-F30E-AB42-9A46-5C21F2292D13}"/>
              </a:ext>
            </a:extLst>
          </p:cNvPr>
          <p:cNvSpPr txBox="1"/>
          <p:nvPr/>
        </p:nvSpPr>
        <p:spPr>
          <a:xfrm>
            <a:off x="8367404" y="6075340"/>
            <a:ext cx="1251818" cy="369332"/>
          </a:xfrm>
          <a:prstGeom prst="rect">
            <a:avLst/>
          </a:prstGeom>
          <a:noFill/>
        </p:spPr>
        <p:txBody>
          <a:bodyPr wrap="none" rtlCol="0">
            <a:spAutoFit/>
          </a:bodyPr>
          <a:lstStyle/>
          <a:p>
            <a:r>
              <a:rPr lang="en-US" sz="1800" i="1">
                <a:latin typeface="Calibri" panose="020F0502020204030204" pitchFamily="34" charset="0"/>
                <a:cs typeface="Calibri" panose="020F0502020204030204" pitchFamily="34" charset="0"/>
              </a:rPr>
              <a:t>“American”</a:t>
            </a:r>
          </a:p>
        </p:txBody>
      </p:sp>
      <p:cxnSp>
        <p:nvCxnSpPr>
          <p:cNvPr id="32" name="Straight Arrow Connector 31">
            <a:extLst>
              <a:ext uri="{FF2B5EF4-FFF2-40B4-BE49-F238E27FC236}">
                <a16:creationId xmlns:a16="http://schemas.microsoft.com/office/drawing/2014/main" id="{4E73CE3C-57D9-F844-879C-1FEDFA0D2DCB}"/>
              </a:ext>
            </a:extLst>
          </p:cNvPr>
          <p:cNvCxnSpPr>
            <a:cxnSpLocks/>
            <a:stCxn id="6" idx="7"/>
            <a:endCxn id="30" idx="2"/>
          </p:cNvCxnSpPr>
          <p:nvPr/>
        </p:nvCxnSpPr>
        <p:spPr bwMode="auto">
          <a:xfrm flipV="1">
            <a:off x="3122544" y="5096266"/>
            <a:ext cx="4718641" cy="382700"/>
          </a:xfrm>
          <a:prstGeom prst="straightConnector1">
            <a:avLst/>
          </a:prstGeom>
          <a:solidFill>
            <a:schemeClr val="accent1"/>
          </a:solidFill>
          <a:ln w="19050" cap="flat" cmpd="sng" algn="ctr">
            <a:solidFill>
              <a:schemeClr val="tx1"/>
            </a:solidFill>
            <a:prstDash val="solid"/>
            <a:round/>
            <a:headEnd type="none" w="lg" len="lg"/>
            <a:tailEnd type="triangle" w="lg" len="lg"/>
          </a:ln>
          <a:effectLst/>
        </p:spPr>
      </p:cxnSp>
      <p:cxnSp>
        <p:nvCxnSpPr>
          <p:cNvPr id="38" name="Straight Arrow Connector 37">
            <a:extLst>
              <a:ext uri="{FF2B5EF4-FFF2-40B4-BE49-F238E27FC236}">
                <a16:creationId xmlns:a16="http://schemas.microsoft.com/office/drawing/2014/main" id="{B8348DBD-D8F7-514B-9451-B5C0D23FE833}"/>
              </a:ext>
            </a:extLst>
          </p:cNvPr>
          <p:cNvCxnSpPr>
            <a:cxnSpLocks/>
            <a:stCxn id="9" idx="6"/>
            <a:endCxn id="30" idx="2"/>
          </p:cNvCxnSpPr>
          <p:nvPr/>
        </p:nvCxnSpPr>
        <p:spPr bwMode="auto">
          <a:xfrm flipV="1">
            <a:off x="6638666" y="5096266"/>
            <a:ext cx="1202519" cy="682141"/>
          </a:xfrm>
          <a:prstGeom prst="straightConnector1">
            <a:avLst/>
          </a:prstGeom>
          <a:solidFill>
            <a:schemeClr val="accent1"/>
          </a:solidFill>
          <a:ln w="19050" cap="flat" cmpd="sng" algn="ctr">
            <a:solidFill>
              <a:schemeClr val="tx1"/>
            </a:solidFill>
            <a:prstDash val="solid"/>
            <a:round/>
            <a:headEnd type="none" w="lg" len="lg"/>
            <a:tailEnd type="triangle" w="lg" len="lg"/>
          </a:ln>
          <a:effectLst/>
        </p:spPr>
      </p:cxnSp>
      <p:sp>
        <p:nvSpPr>
          <p:cNvPr id="42" name="Oval 41">
            <a:extLst>
              <a:ext uri="{FF2B5EF4-FFF2-40B4-BE49-F238E27FC236}">
                <a16:creationId xmlns:a16="http://schemas.microsoft.com/office/drawing/2014/main" id="{29B624E5-7738-B64B-9D06-1F11A25459F8}"/>
              </a:ext>
            </a:extLst>
          </p:cNvPr>
          <p:cNvSpPr/>
          <p:nvPr/>
        </p:nvSpPr>
        <p:spPr bwMode="auto">
          <a:xfrm>
            <a:off x="467023" y="4830123"/>
            <a:ext cx="6750815" cy="1835314"/>
          </a:xfrm>
          <a:prstGeom prst="ellipse">
            <a:avLst/>
          </a:prstGeom>
          <a:noFill/>
          <a:ln w="9525" cap="flat" cmpd="sng" algn="ctr">
            <a:solidFill>
              <a:schemeClr val="accent1"/>
            </a:solidFill>
            <a:prstDash val="dash"/>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2"/>
              </a:solidFill>
              <a:effectLst/>
              <a:latin typeface="Calibri" panose="020F0502020204030204" pitchFamily="34" charset="0"/>
              <a:cs typeface="Calibri" panose="020F0502020204030204" pitchFamily="34" charset="0"/>
            </a:endParaRPr>
          </a:p>
        </p:txBody>
      </p:sp>
      <p:sp>
        <p:nvSpPr>
          <p:cNvPr id="43" name="Oval 42">
            <a:extLst>
              <a:ext uri="{FF2B5EF4-FFF2-40B4-BE49-F238E27FC236}">
                <a16:creationId xmlns:a16="http://schemas.microsoft.com/office/drawing/2014/main" id="{51FF42CF-DF6F-F74C-AD88-D437FBE404AA}"/>
              </a:ext>
            </a:extLst>
          </p:cNvPr>
          <p:cNvSpPr/>
          <p:nvPr/>
        </p:nvSpPr>
        <p:spPr bwMode="auto">
          <a:xfrm>
            <a:off x="467024" y="1972828"/>
            <a:ext cx="6750815" cy="1835314"/>
          </a:xfrm>
          <a:prstGeom prst="ellipse">
            <a:avLst/>
          </a:prstGeom>
          <a:noFill/>
          <a:ln w="9525" cap="flat" cmpd="sng" algn="ctr">
            <a:solidFill>
              <a:schemeClr val="accent1"/>
            </a:solidFill>
            <a:prstDash val="dash"/>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2"/>
              </a:solidFill>
              <a:effectLst/>
              <a:latin typeface="Calibri" panose="020F0502020204030204" pitchFamily="34" charset="0"/>
              <a:cs typeface="Calibri" panose="020F0502020204030204" pitchFamily="34" charset="0"/>
            </a:endParaRPr>
          </a:p>
        </p:txBody>
      </p:sp>
      <p:cxnSp>
        <p:nvCxnSpPr>
          <p:cNvPr id="75" name="Straight Arrow Connector 74">
            <a:extLst>
              <a:ext uri="{FF2B5EF4-FFF2-40B4-BE49-F238E27FC236}">
                <a16:creationId xmlns:a16="http://schemas.microsoft.com/office/drawing/2014/main" id="{C5389338-A1CC-2E42-BBCE-F670F100F6F9}"/>
              </a:ext>
            </a:extLst>
          </p:cNvPr>
          <p:cNvCxnSpPr>
            <a:cxnSpLocks/>
            <a:stCxn id="11" idx="5"/>
            <a:endCxn id="30" idx="2"/>
          </p:cNvCxnSpPr>
          <p:nvPr/>
        </p:nvCxnSpPr>
        <p:spPr bwMode="auto">
          <a:xfrm>
            <a:off x="6301216" y="3250525"/>
            <a:ext cx="1539969" cy="1845741"/>
          </a:xfrm>
          <a:prstGeom prst="straightConnector1">
            <a:avLst/>
          </a:prstGeom>
          <a:solidFill>
            <a:schemeClr val="accent1"/>
          </a:solidFill>
          <a:ln w="28575" cap="flat" cmpd="sng" algn="ctr">
            <a:solidFill>
              <a:schemeClr val="tx1"/>
            </a:solidFill>
            <a:prstDash val="solid"/>
            <a:round/>
            <a:headEnd type="none" w="lg" len="lg"/>
            <a:tailEnd type="triangle" w="lg" len="lg"/>
          </a:ln>
          <a:effectLst/>
        </p:spPr>
      </p:cxnSp>
      <p:cxnSp>
        <p:nvCxnSpPr>
          <p:cNvPr id="79" name="Straight Arrow Connector 78">
            <a:extLst>
              <a:ext uri="{FF2B5EF4-FFF2-40B4-BE49-F238E27FC236}">
                <a16:creationId xmlns:a16="http://schemas.microsoft.com/office/drawing/2014/main" id="{25CA2737-D7D2-2C48-9C5C-8AEB5CC065D8}"/>
              </a:ext>
            </a:extLst>
          </p:cNvPr>
          <p:cNvCxnSpPr>
            <a:stCxn id="26" idx="0"/>
            <a:endCxn id="6" idx="4"/>
          </p:cNvCxnSpPr>
          <p:nvPr/>
        </p:nvCxnSpPr>
        <p:spPr bwMode="auto">
          <a:xfrm flipH="1" flipV="1">
            <a:off x="2307866" y="6093593"/>
            <a:ext cx="1552676" cy="901961"/>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80" name="Straight Arrow Connector 79">
            <a:extLst>
              <a:ext uri="{FF2B5EF4-FFF2-40B4-BE49-F238E27FC236}">
                <a16:creationId xmlns:a16="http://schemas.microsoft.com/office/drawing/2014/main" id="{933CC590-9B8A-714E-BF26-03D926E324B4}"/>
              </a:ext>
            </a:extLst>
          </p:cNvPr>
          <p:cNvCxnSpPr>
            <a:cxnSpLocks/>
            <a:stCxn id="26" idx="0"/>
            <a:endCxn id="9" idx="4"/>
          </p:cNvCxnSpPr>
          <p:nvPr/>
        </p:nvCxnSpPr>
        <p:spPr bwMode="auto">
          <a:xfrm flipV="1">
            <a:off x="3860542" y="6138447"/>
            <a:ext cx="1625996" cy="857107"/>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83" name="Straight Arrow Connector 82">
            <a:extLst>
              <a:ext uri="{FF2B5EF4-FFF2-40B4-BE49-F238E27FC236}">
                <a16:creationId xmlns:a16="http://schemas.microsoft.com/office/drawing/2014/main" id="{5D230328-6806-244A-8BE8-B064E9A59460}"/>
              </a:ext>
            </a:extLst>
          </p:cNvPr>
          <p:cNvCxnSpPr>
            <a:cxnSpLocks/>
            <a:stCxn id="25" idx="2"/>
            <a:endCxn id="11" idx="0"/>
          </p:cNvCxnSpPr>
          <p:nvPr/>
        </p:nvCxnSpPr>
        <p:spPr bwMode="auto">
          <a:xfrm>
            <a:off x="3924616" y="1796129"/>
            <a:ext cx="1561922" cy="839769"/>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86" name="Straight Arrow Connector 85">
            <a:extLst>
              <a:ext uri="{FF2B5EF4-FFF2-40B4-BE49-F238E27FC236}">
                <a16:creationId xmlns:a16="http://schemas.microsoft.com/office/drawing/2014/main" id="{7F23563D-6FBB-7542-ADB4-D4E541100441}"/>
              </a:ext>
            </a:extLst>
          </p:cNvPr>
          <p:cNvCxnSpPr>
            <a:cxnSpLocks/>
            <a:stCxn id="25" idx="2"/>
            <a:endCxn id="5" idx="0"/>
          </p:cNvCxnSpPr>
          <p:nvPr/>
        </p:nvCxnSpPr>
        <p:spPr bwMode="auto">
          <a:xfrm flipH="1">
            <a:off x="2381464" y="1796129"/>
            <a:ext cx="1543152" cy="805881"/>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89" name="TextBox 88">
            <a:extLst>
              <a:ext uri="{FF2B5EF4-FFF2-40B4-BE49-F238E27FC236}">
                <a16:creationId xmlns:a16="http://schemas.microsoft.com/office/drawing/2014/main" id="{C140AABF-C964-8841-872E-D7253780C744}"/>
              </a:ext>
            </a:extLst>
          </p:cNvPr>
          <p:cNvSpPr txBox="1"/>
          <p:nvPr/>
        </p:nvSpPr>
        <p:spPr>
          <a:xfrm>
            <a:off x="3765678" y="2206721"/>
            <a:ext cx="397866" cy="646331"/>
          </a:xfrm>
          <a:prstGeom prst="rect">
            <a:avLst/>
          </a:prstGeom>
          <a:noFill/>
        </p:spPr>
        <p:txBody>
          <a:bodyPr wrap="none" rtlCol="0">
            <a:spAutoFit/>
          </a:bodyPr>
          <a:lstStyle/>
          <a:p>
            <a:r>
              <a:rPr lang="en-US" sz="3600" dirty="0">
                <a:latin typeface="Calibri" panose="020F0502020204030204" pitchFamily="34" charset="0"/>
                <a:cs typeface="Calibri" panose="020F0502020204030204" pitchFamily="34" charset="0"/>
              </a:rPr>
              <a:t>?</a:t>
            </a:r>
          </a:p>
        </p:txBody>
      </p:sp>
      <p:sp>
        <p:nvSpPr>
          <p:cNvPr id="90" name="TextBox 89">
            <a:extLst>
              <a:ext uri="{FF2B5EF4-FFF2-40B4-BE49-F238E27FC236}">
                <a16:creationId xmlns:a16="http://schemas.microsoft.com/office/drawing/2014/main" id="{B88EA0FC-38A2-E843-BD87-219ACBC6A406}"/>
              </a:ext>
            </a:extLst>
          </p:cNvPr>
          <p:cNvSpPr txBox="1"/>
          <p:nvPr/>
        </p:nvSpPr>
        <p:spPr>
          <a:xfrm>
            <a:off x="3676193" y="5941138"/>
            <a:ext cx="397866" cy="646331"/>
          </a:xfrm>
          <a:prstGeom prst="rect">
            <a:avLst/>
          </a:prstGeom>
          <a:noFill/>
        </p:spPr>
        <p:txBody>
          <a:bodyPr wrap="none" rtlCol="0">
            <a:spAutoFit/>
          </a:bodyPr>
          <a:lstStyle/>
          <a:p>
            <a:r>
              <a:rPr lang="en-US" sz="3600">
                <a:latin typeface="Calibri" panose="020F0502020204030204" pitchFamily="34" charset="0"/>
                <a:cs typeface="Calibri" panose="020F0502020204030204" pitchFamily="34" charset="0"/>
              </a:rPr>
              <a:t>?</a:t>
            </a:r>
          </a:p>
        </p:txBody>
      </p:sp>
      <p:sp>
        <p:nvSpPr>
          <p:cNvPr id="91" name="TextBox 90">
            <a:extLst>
              <a:ext uri="{FF2B5EF4-FFF2-40B4-BE49-F238E27FC236}">
                <a16:creationId xmlns:a16="http://schemas.microsoft.com/office/drawing/2014/main" id="{E2F63C62-624F-9E49-B211-3E19D70486D3}"/>
              </a:ext>
            </a:extLst>
          </p:cNvPr>
          <p:cNvSpPr txBox="1"/>
          <p:nvPr/>
        </p:nvSpPr>
        <p:spPr>
          <a:xfrm>
            <a:off x="946123" y="2253834"/>
            <a:ext cx="1582484" cy="400110"/>
          </a:xfrm>
          <a:prstGeom prst="rect">
            <a:avLst/>
          </a:prstGeom>
          <a:noFill/>
        </p:spPr>
        <p:txBody>
          <a:bodyPr wrap="none" rtlCol="0">
            <a:spAutoFit/>
          </a:bodyPr>
          <a:lstStyle/>
          <a:p>
            <a:r>
              <a:rPr lang="en-US" sz="2000" dirty="0">
                <a:latin typeface="Calibri" panose="020F0502020204030204" pitchFamily="34" charset="0"/>
                <a:cs typeface="Calibri" panose="020F0502020204030204" pitchFamily="34" charset="0"/>
              </a:rPr>
              <a:t>e</a:t>
            </a:r>
            <a:r>
              <a:rPr lang="en-US" sz="2000" baseline="-25000" dirty="0">
                <a:latin typeface="Calibri" panose="020F0502020204030204" pitchFamily="34" charset="0"/>
                <a:cs typeface="Calibri" panose="020F0502020204030204" pitchFamily="34" charset="0"/>
              </a:rPr>
              <a:t>11</a:t>
            </a:r>
            <a:r>
              <a:rPr lang="en-US" sz="2000" dirty="0">
                <a:latin typeface="Calibri" panose="020F0502020204030204" pitchFamily="34" charset="0"/>
                <a:cs typeface="Calibri" panose="020F0502020204030204" pitchFamily="34" charset="0"/>
              </a:rPr>
              <a:t> = (c</a:t>
            </a:r>
            <a:r>
              <a:rPr lang="en-US" sz="2000" baseline="-25000" dirty="0">
                <a:latin typeface="Calibri" panose="020F0502020204030204" pitchFamily="34" charset="0"/>
                <a:cs typeface="Calibri" panose="020F0502020204030204" pitchFamily="34" charset="0"/>
              </a:rPr>
              <a:t>11</a:t>
            </a:r>
            <a:r>
              <a:rPr lang="en-US" sz="2000" dirty="0">
                <a:latin typeface="Calibri" panose="020F0502020204030204" pitchFamily="34" charset="0"/>
                <a:cs typeface="Calibri" panose="020F0502020204030204" pitchFamily="34" charset="0"/>
              </a:rPr>
              <a:t>, m</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a:t>
            </a:r>
          </a:p>
        </p:txBody>
      </p:sp>
      <p:sp>
        <p:nvSpPr>
          <p:cNvPr id="92" name="TextBox 91">
            <a:extLst>
              <a:ext uri="{FF2B5EF4-FFF2-40B4-BE49-F238E27FC236}">
                <a16:creationId xmlns:a16="http://schemas.microsoft.com/office/drawing/2014/main" id="{D19A35EB-7577-9D4B-9A8F-84353AA44F12}"/>
              </a:ext>
            </a:extLst>
          </p:cNvPr>
          <p:cNvSpPr txBox="1"/>
          <p:nvPr/>
        </p:nvSpPr>
        <p:spPr>
          <a:xfrm>
            <a:off x="1191752" y="6037331"/>
            <a:ext cx="1295547" cy="400110"/>
          </a:xfrm>
          <a:prstGeom prst="rect">
            <a:avLst/>
          </a:prstGeom>
          <a:noFill/>
        </p:spPr>
        <p:txBody>
          <a:bodyPr wrap="none" rtlCol="0">
            <a:spAutoFit/>
          </a:bodyPr>
          <a:lstStyle/>
          <a:p>
            <a:r>
              <a:rPr lang="en-US" sz="2000" dirty="0">
                <a:latin typeface="Calibri" panose="020F0502020204030204" pitchFamily="34" charset="0"/>
                <a:cs typeface="Calibri" panose="020F0502020204030204" pitchFamily="34" charset="0"/>
              </a:rPr>
              <a:t>s = (c</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m</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a:t>
            </a:r>
          </a:p>
        </p:txBody>
      </p:sp>
      <p:sp>
        <p:nvSpPr>
          <p:cNvPr id="94" name="TextBox 93">
            <a:extLst>
              <a:ext uri="{FF2B5EF4-FFF2-40B4-BE49-F238E27FC236}">
                <a16:creationId xmlns:a16="http://schemas.microsoft.com/office/drawing/2014/main" id="{BDCB8950-01E1-634F-9EC4-D1327AC2D282}"/>
              </a:ext>
            </a:extLst>
          </p:cNvPr>
          <p:cNvSpPr txBox="1"/>
          <p:nvPr/>
        </p:nvSpPr>
        <p:spPr>
          <a:xfrm>
            <a:off x="3709249" y="4176841"/>
            <a:ext cx="3099823" cy="400110"/>
          </a:xfrm>
          <a:prstGeom prst="rect">
            <a:avLst/>
          </a:prstGeom>
          <a:noFill/>
        </p:spPr>
        <p:txBody>
          <a:bodyPr wrap="none" rtlCol="0">
            <a:spAutoFit/>
          </a:bodyPr>
          <a:lstStyle/>
          <a:p>
            <a:r>
              <a:rPr lang="en-US" sz="2000">
                <a:latin typeface="Calibri" panose="020F0502020204030204" pitchFamily="34" charset="0"/>
                <a:cs typeface="Calibri" panose="020F0502020204030204" pitchFamily="34" charset="0"/>
              </a:rPr>
              <a:t>Links in the knowledge base</a:t>
            </a:r>
          </a:p>
        </p:txBody>
      </p:sp>
      <p:cxnSp>
        <p:nvCxnSpPr>
          <p:cNvPr id="95" name="Straight Arrow Connector 94">
            <a:extLst>
              <a:ext uri="{FF2B5EF4-FFF2-40B4-BE49-F238E27FC236}">
                <a16:creationId xmlns:a16="http://schemas.microsoft.com/office/drawing/2014/main" id="{70B1B599-5B74-534D-899E-53328423B889}"/>
              </a:ext>
            </a:extLst>
          </p:cNvPr>
          <p:cNvCxnSpPr>
            <a:cxnSpLocks/>
            <a:stCxn id="27" idx="2"/>
            <a:endCxn id="17" idx="0"/>
          </p:cNvCxnSpPr>
          <p:nvPr/>
        </p:nvCxnSpPr>
        <p:spPr bwMode="auto">
          <a:xfrm flipH="1">
            <a:off x="8979453" y="3277295"/>
            <a:ext cx="6930" cy="434368"/>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99" name="Straight Arrow Connector 98">
            <a:extLst>
              <a:ext uri="{FF2B5EF4-FFF2-40B4-BE49-F238E27FC236}">
                <a16:creationId xmlns:a16="http://schemas.microsoft.com/office/drawing/2014/main" id="{39616F31-399C-DD47-8B1D-F5484EA4F7AC}"/>
              </a:ext>
            </a:extLst>
          </p:cNvPr>
          <p:cNvCxnSpPr>
            <a:cxnSpLocks/>
            <a:stCxn id="31" idx="0"/>
            <a:endCxn id="30" idx="4"/>
          </p:cNvCxnSpPr>
          <p:nvPr/>
        </p:nvCxnSpPr>
        <p:spPr bwMode="auto">
          <a:xfrm flipV="1">
            <a:off x="8993313" y="5456306"/>
            <a:ext cx="0" cy="619034"/>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102" name="TextBox 101">
            <a:extLst>
              <a:ext uri="{FF2B5EF4-FFF2-40B4-BE49-F238E27FC236}">
                <a16:creationId xmlns:a16="http://schemas.microsoft.com/office/drawing/2014/main" id="{8B345C88-BB39-8F40-8432-2D7654798267}"/>
              </a:ext>
            </a:extLst>
          </p:cNvPr>
          <p:cNvSpPr txBox="1"/>
          <p:nvPr/>
        </p:nvSpPr>
        <p:spPr>
          <a:xfrm>
            <a:off x="5148843" y="465240"/>
            <a:ext cx="4817922" cy="707886"/>
          </a:xfrm>
          <a:prstGeom prst="rect">
            <a:avLst/>
          </a:prstGeom>
          <a:noFill/>
        </p:spPr>
        <p:txBody>
          <a:bodyPr wrap="none" rtlCol="0">
            <a:spAutoFit/>
          </a:bodyPr>
          <a:lstStyle/>
          <a:p>
            <a:r>
              <a:rPr lang="en-US" sz="2000" dirty="0">
                <a:latin typeface="Calibri" panose="020F0502020204030204" pitchFamily="34" charset="0"/>
                <a:cs typeface="Calibri" panose="020F0502020204030204" pitchFamily="34" charset="0"/>
              </a:rPr>
              <a:t>Entry e</a:t>
            </a:r>
            <a:r>
              <a:rPr lang="en-US" sz="2000" baseline="-25000" dirty="0">
                <a:latin typeface="Calibri" panose="020F0502020204030204" pitchFamily="34" charset="0"/>
                <a:cs typeface="Calibri" panose="020F0502020204030204" pitchFamily="34" charset="0"/>
              </a:rPr>
              <a:t>11</a:t>
            </a:r>
            <a:r>
              <a:rPr lang="en-US" sz="2000" dirty="0">
                <a:latin typeface="Calibri" panose="020F0502020204030204" pitchFamily="34" charset="0"/>
                <a:cs typeface="Calibri" panose="020F0502020204030204" pitchFamily="34" charset="0"/>
              </a:rPr>
              <a:t> has many more connections to the </a:t>
            </a:r>
          </a:p>
          <a:p>
            <a:r>
              <a:rPr lang="en-US" sz="2000" dirty="0">
                <a:latin typeface="Calibri" panose="020F0502020204030204" pitchFamily="34" charset="0"/>
                <a:cs typeface="Calibri" panose="020F0502020204030204" pitchFamily="34" charset="0"/>
              </a:rPr>
              <a:t>other matched entries than entry e</a:t>
            </a:r>
            <a:r>
              <a:rPr lang="en-US" sz="2000" baseline="-25000" dirty="0">
                <a:latin typeface="Calibri" panose="020F0502020204030204" pitchFamily="34" charset="0"/>
                <a:cs typeface="Calibri" panose="020F0502020204030204" pitchFamily="34" charset="0"/>
              </a:rPr>
              <a:t>12</a:t>
            </a:r>
            <a:endParaRPr lang="en-US" sz="2000" dirty="0">
              <a:latin typeface="Calibri" panose="020F0502020204030204" pitchFamily="34" charset="0"/>
              <a:cs typeface="Calibri" panose="020F0502020204030204" pitchFamily="34" charset="0"/>
            </a:endParaRPr>
          </a:p>
        </p:txBody>
      </p:sp>
      <p:sp>
        <p:nvSpPr>
          <p:cNvPr id="35" name="TextBox 34">
            <a:extLst>
              <a:ext uri="{FF2B5EF4-FFF2-40B4-BE49-F238E27FC236}">
                <a16:creationId xmlns:a16="http://schemas.microsoft.com/office/drawing/2014/main" id="{476B428F-BE13-D94D-917D-94EEA02DF278}"/>
              </a:ext>
            </a:extLst>
          </p:cNvPr>
          <p:cNvSpPr txBox="1"/>
          <p:nvPr/>
        </p:nvSpPr>
        <p:spPr>
          <a:xfrm>
            <a:off x="5359957" y="2206721"/>
            <a:ext cx="1582484" cy="400110"/>
          </a:xfrm>
          <a:prstGeom prst="rect">
            <a:avLst/>
          </a:prstGeom>
          <a:noFill/>
        </p:spPr>
        <p:txBody>
          <a:bodyPr wrap="none" rtlCol="0">
            <a:spAutoFit/>
          </a:bodyPr>
          <a:lstStyle/>
          <a:p>
            <a:r>
              <a:rPr lang="en-US" sz="2000" dirty="0">
                <a:latin typeface="Calibri" panose="020F0502020204030204" pitchFamily="34" charset="0"/>
                <a:cs typeface="Calibri" panose="020F0502020204030204" pitchFamily="34" charset="0"/>
              </a:rPr>
              <a:t>e</a:t>
            </a:r>
            <a:r>
              <a:rPr lang="en-US" sz="2000" baseline="-25000" dirty="0">
                <a:latin typeface="Calibri" panose="020F0502020204030204" pitchFamily="34" charset="0"/>
                <a:cs typeface="Calibri" panose="020F0502020204030204" pitchFamily="34" charset="0"/>
              </a:rPr>
              <a:t>12</a:t>
            </a:r>
            <a:r>
              <a:rPr lang="en-US" sz="2000" dirty="0">
                <a:latin typeface="Calibri" panose="020F0502020204030204" pitchFamily="34" charset="0"/>
                <a:cs typeface="Calibri" panose="020F0502020204030204" pitchFamily="34" charset="0"/>
              </a:rPr>
              <a:t> = (c</a:t>
            </a:r>
            <a:r>
              <a:rPr lang="en-US" sz="2000" baseline="-25000" dirty="0">
                <a:latin typeface="Calibri" panose="020F0502020204030204" pitchFamily="34" charset="0"/>
                <a:cs typeface="Calibri" panose="020F0502020204030204" pitchFamily="34" charset="0"/>
              </a:rPr>
              <a:t>12</a:t>
            </a:r>
            <a:r>
              <a:rPr lang="en-US" sz="2000" dirty="0">
                <a:latin typeface="Calibri" panose="020F0502020204030204" pitchFamily="34" charset="0"/>
                <a:cs typeface="Calibri" panose="020F0502020204030204" pitchFamily="34" charset="0"/>
              </a:rPr>
              <a:t>, m</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a:t>
            </a:r>
          </a:p>
        </p:txBody>
      </p:sp>
    </p:spTree>
    <p:extLst>
      <p:ext uri="{BB962C8B-B14F-4D97-AF65-F5344CB8AC3E}">
        <p14:creationId xmlns:p14="http://schemas.microsoft.com/office/powerpoint/2010/main" val="371073975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PVERSION" val="7"/>
  <p:tag name="TPFULLVERSION" val="8.3.0.130"/>
  <p:tag name="PPTVERSION" val="16"/>
  <p:tag name="TPOS" val="6"/>
</p:tagLst>
</file>

<file path=ppt/theme/theme1.xml><?xml version="1.0" encoding="utf-8"?>
<a:theme xmlns:a="http://schemas.openxmlformats.org/drawingml/2006/main" name="part1 XML">
  <a:themeElements>
    <a:clrScheme name="part1 XML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part1 XML">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2"/>
            </a:solidFill>
            <a:effectLst/>
            <a:latin typeface="Tempus Sans ITC" pitchFamily="82"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2"/>
            </a:solidFill>
            <a:effectLst/>
            <a:latin typeface="Tempus Sans ITC" pitchFamily="82" charset="0"/>
          </a:defRPr>
        </a:defPPr>
      </a:lstStyle>
    </a:lnDef>
  </a:objectDefaults>
  <a:extraClrSchemeLst>
    <a:extraClrScheme>
      <a:clrScheme name="part1 XML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part1 XM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part1 XML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part1 XML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part1 XML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part1 XML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part1 XML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part0 Basics</Template>
  <TotalTime>36191</TotalTime>
  <Words>5930</Words>
  <Application>Microsoft Macintosh PowerPoint</Application>
  <PresentationFormat>Custom</PresentationFormat>
  <Paragraphs>538</Paragraphs>
  <Slides>51</Slides>
  <Notes>38</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51</vt:i4>
      </vt:variant>
    </vt:vector>
  </HeadingPairs>
  <TitlesOfParts>
    <vt:vector size="60" baseType="lpstr">
      <vt:lpstr>Arial</vt:lpstr>
      <vt:lpstr>Calibri</vt:lpstr>
      <vt:lpstr>Cambria Math</vt:lpstr>
      <vt:lpstr>Comic Sans MS</vt:lpstr>
      <vt:lpstr>Courier</vt:lpstr>
      <vt:lpstr>Tempus Sans ITC</vt:lpstr>
      <vt:lpstr>Verdana</vt:lpstr>
      <vt:lpstr>Wingdings</vt:lpstr>
      <vt:lpstr>part1 XML</vt:lpstr>
      <vt:lpstr>3.3 Knowledge Inference</vt:lpstr>
      <vt:lpstr>Knowledge Inference</vt:lpstr>
      <vt:lpstr>Basic Questions in Knowledge Inference</vt:lpstr>
      <vt:lpstr>3.3.1 Entity Disambiguation </vt:lpstr>
      <vt:lpstr>Challenge</vt:lpstr>
      <vt:lpstr>Sources of Information</vt:lpstr>
      <vt:lpstr>Example Knowledge Graph</vt:lpstr>
      <vt:lpstr>Entity Graph</vt:lpstr>
      <vt:lpstr>Entity Graph</vt:lpstr>
      <vt:lpstr>Coherence</vt:lpstr>
      <vt:lpstr>Personalized PageRank</vt:lpstr>
      <vt:lpstr>Computing PPR</vt:lpstr>
      <vt:lpstr>PPR on Entity Graph</vt:lpstr>
      <vt:lpstr>Contributing Nodes</vt:lpstr>
      <vt:lpstr>Example: Contributorse</vt:lpstr>
      <vt:lpstr>Scoring</vt:lpstr>
      <vt:lpstr>Considering Popularity</vt:lpstr>
      <vt:lpstr>Some Results</vt:lpstr>
      <vt:lpstr>Which is false?</vt:lpstr>
      <vt:lpstr>Which nodes cannot contribute to the score of a mention linked to a concept?</vt:lpstr>
      <vt:lpstr>3.3.3 Link Prediction</vt:lpstr>
      <vt:lpstr>Observation on Word Embeddings</vt:lpstr>
      <vt:lpstr>Relations in Word Embeddings</vt:lpstr>
      <vt:lpstr>Model</vt:lpstr>
      <vt:lpstr>Plausibility Score</vt:lpstr>
      <vt:lpstr>Learning the Model</vt:lpstr>
      <vt:lpstr>TransE Model</vt:lpstr>
      <vt:lpstr>Performing SGD</vt:lpstr>
      <vt:lpstr>Qualitative Results</vt:lpstr>
      <vt:lpstr>Alternative Models</vt:lpstr>
      <vt:lpstr>Which is true? The score function f(h,r,t) …</vt:lpstr>
      <vt:lpstr>Question</vt:lpstr>
      <vt:lpstr>References</vt:lpstr>
      <vt:lpstr>Appendix</vt:lpstr>
      <vt:lpstr>3.3.2 Label Propagation</vt:lpstr>
      <vt:lpstr>Propagating Attribute Values</vt:lpstr>
      <vt:lpstr>Model</vt:lpstr>
      <vt:lpstr>Optimization Objective</vt:lpstr>
      <vt:lpstr>Label Inference</vt:lpstr>
      <vt:lpstr>Example</vt:lpstr>
      <vt:lpstr>Injecting Pre-existing Knowledge</vt:lpstr>
      <vt:lpstr>Label Propagation Algorithm</vt:lpstr>
      <vt:lpstr>Example</vt:lpstr>
      <vt:lpstr>Determining the Probabilities </vt:lpstr>
      <vt:lpstr>Example Model</vt:lpstr>
      <vt:lpstr>Behavior of Probabilities: Labelled Nodes</vt:lpstr>
      <vt:lpstr>Behavior of Probabilities: Unlabelled Nodes</vt:lpstr>
      <vt:lpstr>Extensions</vt:lpstr>
      <vt:lpstr>Discussion</vt:lpstr>
      <vt:lpstr>Different neighbors of a node v</vt:lpstr>
      <vt:lpstr>The probabilities p_v^inj, p_v^con and p_v^aba depend on</vt:lpstr>
    </vt:vector>
  </TitlesOfParts>
  <Company>EPFL I&amp;C - LSIR</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aberer</dc:creator>
  <cp:lastModifiedBy>Aberer Karl</cp:lastModifiedBy>
  <cp:revision>685</cp:revision>
  <cp:lastPrinted>2021-12-20T08:33:52Z</cp:lastPrinted>
  <dcterms:created xsi:type="dcterms:W3CDTF">2002-10-01T12:44:42Z</dcterms:created>
  <dcterms:modified xsi:type="dcterms:W3CDTF">2022-12-21T09:13:01Z</dcterms:modified>
</cp:coreProperties>
</file>